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g"/>
  <Default Extension="png" ContentType="image/png"/>
  <Default Extension="bmp" ContentType="image/bmp"/>
  <Default Extension="gif" ContentType="image/gif"/>
  <Default Extension="tif" ContentType="image/tif"/>
  <Default Extension="pdf" ContentType="application/pdf"/>
  <Default Extension="mov" ContentType="application/movie"/>
  <Default Extension="vml" ContentType="application/vnd.openxmlformats-officedocument.vmlDrawing"/>
  <Default Extension="xlsx" ContentType="application/vnd.openxmlformats-officedocument.spreadsheetml.sheet"/>
  <Override PartName="/docProps/core.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presProps.xml" ContentType="application/vnd.openxmlformats-officedocument.presentationml.presProps+xml"/>
  <Override PartName="/ppt/viewProps.xml" ContentType="application/vnd.openxmlformats-officedocument.presentationml.viewProps+xml"/>
  <Override PartName="/ppt/commentAuthors.xml" ContentType="application/vnd.openxmlformats-officedocument.presentationml.commentAuthors+xml"/>
  <Override PartName="/ppt/tableStyles.xml" ContentType="application/vnd.openxmlformats-officedocument.presentationml.tableStyles+xml"/>
  <Override PartName="/ppt/slideMasters/slideMaster1.xml" ContentType="application/vnd.openxmlformats-officedocument.presentationml.slideMaster+xml"/>
  <Override PartName="/ppt/theme/theme1.xml" ContentType="application/vnd.openxmlformats-officedocument.theme+xml"/>
  <Override PartName="/ppt/notesMasters/notesMaster1.xml" ContentType="application/vnd.openxmlformats-officedocument.presentationml.notes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ldMasterIdLst>
    <p:sldMasterId id="2147483648" r:id="rId5"/>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Lst>
  <p:sldSz cx="12179300" cy="6858000"/>
  <p:notesSz cx="6858000" cy="9144000"/>
  <p:defaultTex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1pPr>
    <a:lvl2pPr marL="0" marR="0" indent="4572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2pPr>
    <a:lvl3pPr marL="0" marR="0" indent="9144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3pPr>
    <a:lvl4pPr marL="0" marR="0" indent="13716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4pPr>
    <a:lvl5pPr marL="0" marR="0" indent="18288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5pPr>
    <a:lvl6pPr marL="0" marR="0" indent="22860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6pPr>
    <a:lvl7pPr marL="0" marR="0" indent="27432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7pPr>
    <a:lvl8pPr marL="0" marR="0" indent="32004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8pPr>
    <a:lvl9pPr marL="0" marR="0" indent="365760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file>

<file path=ppt/presProps.xml><?xml version="1.0" encoding="utf-8"?>
<p:presentation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showPr loop="0"/>
</p:presentationPr>
</file>

<file path=ppt/tableStyles.xml><?xml version="1.0" encoding="utf-8"?>
<a:tblStyleLst xmlns:a="http://schemas.openxmlformats.org/drawingml/2006/main" xmlns:r="http://schemas.openxmlformats.org/officeDocument/2006/relationships" def="{5940675A-B579-460E-94D1-54222C63F5DA}">
  <a:tblStyle styleId="{4C3C2611-4C71-4FC5-86AE-919BDF0F9419}"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FD7E7"/>
          </a:solidFill>
        </a:fill>
      </a:tcStyle>
    </a:wholeTbl>
    <a:band2H>
      <a:tcTxStyle b="def" i="def"/>
      <a:tcStyle>
        <a:tcBdr/>
        <a:fill>
          <a:solidFill>
            <a:srgbClr val="E8ECF4"/>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1"/>
          </a:solidFill>
        </a:fill>
      </a:tcStyle>
    </a:firstRow>
  </a:tblStyle>
  <a:tblStyle styleId="{C7B018BB-80A7-4F77-B60F-C8B233D01FF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DEE7D0"/>
          </a:solidFill>
        </a:fill>
      </a:tcStyle>
    </a:wholeTbl>
    <a:band2H>
      <a:tcTxStyle b="def" i="def"/>
      <a:tcStyle>
        <a:tcBdr/>
        <a:fill>
          <a:solidFill>
            <a:srgbClr val="EFF3E9"/>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3"/>
          </a:solidFill>
        </a:fill>
      </a:tcStyle>
    </a:firstRow>
  </a:tblStyle>
  <a:tblStyle styleId="{EEE7283C-3CF3-47DC-8721-378D4A62B228}"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FCDCCE"/>
          </a:solidFill>
        </a:fill>
      </a:tcStyle>
    </a:wholeTbl>
    <a:band2H>
      <a:tcTxStyle b="def" i="def"/>
      <a:tcStyle>
        <a:tcBdr/>
        <a:fill>
          <a:solidFill>
            <a:srgbClr val="FDEEE8"/>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chemeClr val="accent6"/>
          </a:solidFill>
        </a:fill>
      </a:tcStyle>
    </a:firstRow>
  </a:tblStyle>
  <a:tblStyle styleId="{CF821DB8-F4EB-4A41-A1BA-3FCAFE7338EE}" styleName="">
    <a:tblBg/>
    <a:wholeTbl>
      <a:tcTxStyle b="off" i="off">
        <a:fontRef idx="major">
          <a:srgbClr val="000000"/>
        </a:fontRef>
        <a:srgbClr val="000000"/>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rgbClr val="E6E6E6"/>
          </a:solidFill>
        </a:fill>
      </a:tcStyle>
    </a:wholeTbl>
    <a:band2H>
      <a:tcTxStyle b="def" i="def"/>
      <a:tcStyle>
        <a:tcBdr/>
        <a:fill>
          <a:solidFill>
            <a:srgbClr val="FFFFFF"/>
          </a:solidFill>
        </a:fill>
      </a:tcStyle>
    </a:band2H>
    <a:firstCol>
      <a:tcTxStyle b="on" i="off">
        <a:fontRef idx="major">
          <a:srgbClr val="FFFFFF"/>
        </a:fontRef>
        <a:srgbClr val="FFFFFF"/>
      </a:tcTxStyle>
      <a:tcStyle>
        <a:tcBdr>
          <a:left>
            <a:ln w="12700" cap="flat">
              <a:noFill/>
              <a:miter lim="400000"/>
            </a:ln>
          </a:left>
          <a:right>
            <a:ln w="12700" cap="flat">
              <a:noFill/>
              <a:miter lim="400000"/>
            </a:ln>
          </a:right>
          <a:top>
            <a:ln w="12700" cap="flat">
              <a:noFill/>
              <a:miter lim="400000"/>
            </a:ln>
          </a:top>
          <a:bottom>
            <a:ln w="12700" cap="flat">
              <a:noFill/>
              <a:miter lim="400000"/>
            </a:ln>
          </a:bottom>
          <a:insideH>
            <a:ln w="12700" cap="flat">
              <a:noFill/>
              <a:miter lim="400000"/>
            </a:ln>
          </a:insideH>
          <a:insideV>
            <a:ln w="12700" cap="flat">
              <a:noFill/>
              <a:miter lim="400000"/>
            </a:ln>
          </a:insideV>
        </a:tcBdr>
        <a:fill>
          <a:solidFill>
            <a:schemeClr val="accent1"/>
          </a:solidFill>
        </a:fill>
      </a:tcStyle>
    </a:firstCol>
    <a:lastRow>
      <a:tcTxStyle b="on" i="off">
        <a:fontRef idx="major">
          <a:srgbClr val="000000"/>
        </a:fontRef>
        <a:srgbClr val="000000"/>
      </a:tcTxStyle>
      <a:tcStyle>
        <a:tcBdr>
          <a:left>
            <a:ln w="12700" cap="flat">
              <a:noFill/>
              <a:miter lim="400000"/>
            </a:ln>
          </a:left>
          <a:right>
            <a:ln w="12700" cap="flat">
              <a:noFill/>
              <a:miter lim="400000"/>
            </a:ln>
          </a:right>
          <a:top>
            <a:ln w="508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rgbClr val="FFFFFF"/>
          </a:solidFill>
        </a:fill>
      </a:tcStyle>
    </a:lastRow>
    <a:firstRow>
      <a:tcTxStyle b="on" i="off">
        <a:fontRef idx="major">
          <a:srgbClr val="FFFFFF"/>
        </a:fontRef>
        <a:srgbClr val="FFFFFF"/>
      </a:tcTxStyle>
      <a:tcStyle>
        <a:tcBdr>
          <a:left>
            <a:ln w="12700" cap="flat">
              <a:noFill/>
              <a:miter lim="400000"/>
            </a:ln>
          </a:left>
          <a:right>
            <a:ln w="12700" cap="flat">
              <a:noFill/>
              <a:miter lim="400000"/>
            </a:ln>
          </a:right>
          <a:top>
            <a:ln w="25400" cap="flat">
              <a:solidFill>
                <a:srgbClr val="000000"/>
              </a:solidFill>
              <a:prstDash val="solid"/>
              <a:round/>
            </a:ln>
          </a:top>
          <a:bottom>
            <a:ln w="25400" cap="flat">
              <a:solidFill>
                <a:srgbClr val="000000"/>
              </a:solidFill>
              <a:prstDash val="solid"/>
              <a:round/>
            </a:ln>
          </a:bottom>
          <a:insideH>
            <a:ln w="12700" cap="flat">
              <a:noFill/>
              <a:miter lim="400000"/>
            </a:ln>
          </a:insideH>
          <a:insideV>
            <a:ln w="12700" cap="flat">
              <a:noFill/>
              <a:miter lim="400000"/>
            </a:ln>
          </a:insideV>
        </a:tcBdr>
        <a:fill>
          <a:solidFill>
            <a:schemeClr val="accent1"/>
          </a:solidFill>
        </a:fill>
      </a:tcStyle>
    </a:firstRow>
  </a:tblStyle>
  <a:tblStyle styleId="{33BA23B1-9221-436E-865A-0063620EA4FD}" styleName="">
    <a:tblBg/>
    <a:wholeTbl>
      <a:tcTxStyle b="off" i="off">
        <a:fontRef idx="major">
          <a:srgbClr val="000000"/>
        </a:fontRef>
        <a:srgbClr val="000000"/>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CACACA"/>
          </a:solidFill>
        </a:fill>
      </a:tcStyle>
    </a:wholeTbl>
    <a:band2H>
      <a:tcTxStyle b="def" i="def"/>
      <a:tcStyle>
        <a:tcBdr/>
        <a:fill>
          <a:solidFill>
            <a:srgbClr val="E6E6E6"/>
          </a:solidFill>
        </a:fill>
      </a:tcStyle>
    </a:band2H>
    <a:firstCol>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Col>
    <a:la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38100" cap="flat">
              <a:solidFill>
                <a:srgbClr val="FFFFFF"/>
              </a:solidFill>
              <a:prstDash val="solid"/>
              <a:round/>
            </a:ln>
          </a:top>
          <a:bottom>
            <a:ln w="127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lastRow>
    <a:firstRow>
      <a:tcTxStyle b="on" i="off">
        <a:fontRef idx="major">
          <a:srgbClr val="FFFFFF"/>
        </a:fontRef>
        <a:srgbClr val="FFFFFF"/>
      </a:tcTxStyle>
      <a:tcStyle>
        <a:tcBdr>
          <a:left>
            <a:ln w="12700" cap="flat">
              <a:solidFill>
                <a:srgbClr val="FFFFFF"/>
              </a:solidFill>
              <a:prstDash val="solid"/>
              <a:round/>
            </a:ln>
          </a:left>
          <a:right>
            <a:ln w="12700" cap="flat">
              <a:solidFill>
                <a:srgbClr val="FFFFFF"/>
              </a:solidFill>
              <a:prstDash val="solid"/>
              <a:round/>
            </a:ln>
          </a:right>
          <a:top>
            <a:ln w="12700" cap="flat">
              <a:solidFill>
                <a:srgbClr val="FFFFFF"/>
              </a:solidFill>
              <a:prstDash val="solid"/>
              <a:round/>
            </a:ln>
          </a:top>
          <a:bottom>
            <a:ln w="38100" cap="flat">
              <a:solidFill>
                <a:srgbClr val="FFFFFF"/>
              </a:solidFill>
              <a:prstDash val="solid"/>
              <a:round/>
            </a:ln>
          </a:bottom>
          <a:insideH>
            <a:ln w="12700" cap="flat">
              <a:solidFill>
                <a:srgbClr val="FFFFFF"/>
              </a:solidFill>
              <a:prstDash val="solid"/>
              <a:round/>
            </a:ln>
          </a:insideH>
          <a:insideV>
            <a:ln w="12700" cap="flat">
              <a:solidFill>
                <a:srgbClr val="FFFFFF"/>
              </a:solidFill>
              <a:prstDash val="solid"/>
              <a:round/>
            </a:ln>
          </a:insideV>
        </a:tcBdr>
        <a:fill>
          <a:solidFill>
            <a:srgbClr val="000000"/>
          </a:solidFill>
        </a:fill>
      </a:tcStyle>
    </a:firstRow>
  </a:tblStyle>
  <a:tblStyle styleId="{2708684C-4D16-4618-839F-0558EEFCDFE6}" styleName="">
    <a:tblBg/>
    <a:wholeTbl>
      <a:tcTxStyle b="off"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wholeTbl>
    <a:band2H>
      <a:tcTxStyle b="def" i="def"/>
      <a:tcStyle>
        <a:tcBdr/>
        <a:fill>
          <a:solidFill>
            <a:srgbClr val="FFFFFF"/>
          </a:solidFill>
        </a:fill>
      </a:tcStyle>
    </a:band2H>
    <a:firstCol>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solidFill>
            <a:srgbClr val="000000">
              <a:alpha val="20000"/>
            </a:srgbClr>
          </a:solidFill>
        </a:fill>
      </a:tcStyle>
    </a:firstCol>
    <a:la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50800" cap="flat">
              <a:solidFill>
                <a:srgbClr val="000000"/>
              </a:solidFill>
              <a:prstDash val="solid"/>
              <a:round/>
            </a:ln>
          </a:top>
          <a:bottom>
            <a:ln w="127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lastRow>
    <a:firstRow>
      <a:tcTxStyle b="on" i="off">
        <a:fontRef idx="major">
          <a:srgbClr val="000000"/>
        </a:fontRef>
        <a:srgbClr val="000000"/>
      </a:tcTxStyle>
      <a:tcStyle>
        <a:tcBdr>
          <a:left>
            <a:ln w="12700" cap="flat">
              <a:solidFill>
                <a:srgbClr val="000000"/>
              </a:solidFill>
              <a:prstDash val="solid"/>
              <a:round/>
            </a:ln>
          </a:left>
          <a:right>
            <a:ln w="12700" cap="flat">
              <a:solidFill>
                <a:srgbClr val="000000"/>
              </a:solidFill>
              <a:prstDash val="solid"/>
              <a:round/>
            </a:ln>
          </a:right>
          <a:top>
            <a:ln w="12700" cap="flat">
              <a:solidFill>
                <a:srgbClr val="000000"/>
              </a:solidFill>
              <a:prstDash val="solid"/>
              <a:round/>
            </a:ln>
          </a:top>
          <a:bottom>
            <a:ln w="25400" cap="flat">
              <a:solidFill>
                <a:srgbClr val="000000"/>
              </a:solidFill>
              <a:prstDash val="solid"/>
              <a:round/>
            </a:ln>
          </a:bottom>
          <a:insideH>
            <a:ln w="12700" cap="flat">
              <a:solidFill>
                <a:srgbClr val="000000"/>
              </a:solidFill>
              <a:prstDash val="solid"/>
              <a:round/>
            </a:ln>
          </a:insideH>
          <a:insideV>
            <a:ln w="12700" cap="flat">
              <a:solidFill>
                <a:srgbClr val="000000"/>
              </a:solidFill>
              <a:prstDash val="solid"/>
              <a:round/>
            </a:ln>
          </a:insideV>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Comments="1"/>
</file>

<file path=ppt/_rels/presentation.xml.rels><?xml version="1.0" encoding="UTF-8"?>
<Relationships xmlns="http://schemas.openxmlformats.org/package/2006/relationships"><Relationship Id="rId1" Type="http://schemas.openxmlformats.org/officeDocument/2006/relationships/presProps" Target="presProps.xml"/><Relationship Id="rId2" Type="http://schemas.openxmlformats.org/officeDocument/2006/relationships/viewProps" Target="viewProps.xml"/><Relationship Id="rId3" Type="http://schemas.openxmlformats.org/officeDocument/2006/relationships/commentAuthors" Target="commentAuthors.xml"/><Relationship Id="rId4" Type="http://schemas.openxmlformats.org/officeDocument/2006/relationships/tableStyles" Target="tableStyles.xml"/><Relationship Id="rId5" Type="http://schemas.openxmlformats.org/officeDocument/2006/relationships/slideMaster" Target="slideMasters/slideMaster1.xml"/><Relationship Id="rId6" Type="http://schemas.openxmlformats.org/officeDocument/2006/relationships/theme" Target="theme/theme1.xml"/><Relationship Id="rId7" Type="http://schemas.openxmlformats.org/officeDocument/2006/relationships/notesMaster" Target="notesMasters/notesMaster1.xml"/><Relationship Id="rId8" Type="http://schemas.openxmlformats.org/officeDocument/2006/relationships/slide" Target="slides/slide1.xml"/><Relationship Id="rId9" Type="http://schemas.openxmlformats.org/officeDocument/2006/relationships/slide" Target="slides/slide2.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s>

</file>

<file path=ppt/notesMasters/_rels/notesMaster1.xml.rels><?xml version="1.0" encoding="UTF-8"?>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spTree>
      <p:nvGrpSpPr>
        <p:cNvPr id="1" name=""/>
        <p:cNvGrpSpPr/>
        <p:nvPr/>
      </p:nvGrpSpPr>
      <p:grpSpPr>
        <a:xfrm>
          <a:off x="0" y="0"/>
          <a:ext cx="0" cy="0"/>
          <a:chOff x="0" y="0"/>
          <a:chExt cx="0" cy="0"/>
        </a:xfrm>
      </p:grpSpPr>
      <p:sp>
        <p:nvSpPr>
          <p:cNvPr id="91" name="Shape 91"/>
          <p:cNvSpPr/>
          <p:nvPr>
            <p:ph type="sldImg"/>
          </p:nvPr>
        </p:nvSpPr>
        <p:spPr>
          <a:xfrm>
            <a:off x="1143000" y="685800"/>
            <a:ext cx="4572000" cy="3429000"/>
          </a:xfrm>
          <a:prstGeom prst="rect">
            <a:avLst/>
          </a:prstGeom>
        </p:spPr>
        <p:txBody>
          <a:bodyPr/>
          <a:lstStyle/>
          <a:p>
            <a:pPr/>
          </a:p>
        </p:txBody>
      </p:sp>
      <p:sp>
        <p:nvSpPr>
          <p:cNvPr id="92" name="Shape 92"/>
          <p:cNvSpPr/>
          <p:nvPr>
            <p:ph type="body" sz="quarter" idx="1"/>
          </p:nvPr>
        </p:nvSpPr>
        <p:spPr>
          <a:xfrm>
            <a:off x="914400" y="4343400"/>
            <a:ext cx="5029200" cy="4114800"/>
          </a:xfrm>
          <a:prstGeom prst="rect">
            <a:avLst/>
          </a:prstGeom>
        </p:spPr>
        <p:txBody>
          <a:bodyPr/>
          <a:lstStyle/>
          <a:p>
            <a:pPr/>
          </a:p>
        </p:txBody>
      </p:sp>
    </p:spTree>
  </p:cSld>
  <p:clrMap bg1="lt1" tx1="dk1" bg2="lt2" tx2="dk2" accent1="accent1" accent2="accent2" accent3="accent3" accent4="accent4" accent5="accent5" accent6="accent6" hlink="hlink" folHlink="folHlink"/>
  <p:notesStyle>
    <a:lvl1pPr defTabSz="457200" latinLnBrk="0">
      <a:defRPr sz="1200">
        <a:latin typeface="+mj-lt"/>
        <a:ea typeface="+mj-ea"/>
        <a:cs typeface="+mj-cs"/>
        <a:sym typeface="Calibri"/>
      </a:defRPr>
    </a:lvl1pPr>
    <a:lvl2pPr indent="228600" defTabSz="457200" latinLnBrk="0">
      <a:defRPr sz="1200">
        <a:latin typeface="+mj-lt"/>
        <a:ea typeface="+mj-ea"/>
        <a:cs typeface="+mj-cs"/>
        <a:sym typeface="Calibri"/>
      </a:defRPr>
    </a:lvl2pPr>
    <a:lvl3pPr indent="457200" defTabSz="457200" latinLnBrk="0">
      <a:defRPr sz="1200">
        <a:latin typeface="+mj-lt"/>
        <a:ea typeface="+mj-ea"/>
        <a:cs typeface="+mj-cs"/>
        <a:sym typeface="Calibri"/>
      </a:defRPr>
    </a:lvl3pPr>
    <a:lvl4pPr indent="685800" defTabSz="457200" latinLnBrk="0">
      <a:defRPr sz="1200">
        <a:latin typeface="+mj-lt"/>
        <a:ea typeface="+mj-ea"/>
        <a:cs typeface="+mj-cs"/>
        <a:sym typeface="Calibri"/>
      </a:defRPr>
    </a:lvl4pPr>
    <a:lvl5pPr indent="914400" defTabSz="457200" latinLnBrk="0">
      <a:defRPr sz="1200">
        <a:latin typeface="+mj-lt"/>
        <a:ea typeface="+mj-ea"/>
        <a:cs typeface="+mj-cs"/>
        <a:sym typeface="Calibri"/>
      </a:defRPr>
    </a:lvl5pPr>
    <a:lvl6pPr indent="1143000" defTabSz="457200" latinLnBrk="0">
      <a:defRPr sz="1200">
        <a:latin typeface="+mj-lt"/>
        <a:ea typeface="+mj-ea"/>
        <a:cs typeface="+mj-cs"/>
        <a:sym typeface="Calibri"/>
      </a:defRPr>
    </a:lvl6pPr>
    <a:lvl7pPr indent="1371600" defTabSz="457200" latinLnBrk="0">
      <a:defRPr sz="1200">
        <a:latin typeface="+mj-lt"/>
        <a:ea typeface="+mj-ea"/>
        <a:cs typeface="+mj-cs"/>
        <a:sym typeface="Calibri"/>
      </a:defRPr>
    </a:lvl7pPr>
    <a:lvl8pPr indent="1600200" defTabSz="457200" latinLnBrk="0">
      <a:defRPr sz="1200">
        <a:latin typeface="+mj-lt"/>
        <a:ea typeface="+mj-ea"/>
        <a:cs typeface="+mj-cs"/>
        <a:sym typeface="Calibri"/>
      </a:defRPr>
    </a:lvl8pPr>
    <a:lvl9pPr indent="1828800" defTabSz="457200" latinLnBrk="0">
      <a:defRPr sz="1200">
        <a:latin typeface="+mj-lt"/>
        <a:ea typeface="+mj-ea"/>
        <a:cs typeface="+mj-cs"/>
        <a:sym typeface="Calibri"/>
      </a:defRPr>
    </a:lvl9pPr>
  </p:notesStyle>
</p:notesMaster>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itle" showMasterSp="1" showMasterPhAnim="1">
  <p:cSld name="Title Slide">
    <p:spTree>
      <p:nvGrpSpPr>
        <p:cNvPr id="1" name=""/>
        <p:cNvGrpSpPr/>
        <p:nvPr/>
      </p:nvGrpSpPr>
      <p:grpSpPr>
        <a:xfrm>
          <a:off x="0" y="0"/>
          <a:ext cx="0" cy="0"/>
          <a:chOff x="0" y="0"/>
          <a:chExt cx="0" cy="0"/>
        </a:xfrm>
      </p:grpSpPr>
      <p:sp>
        <p:nvSpPr>
          <p:cNvPr id="11" name="Title Text"/>
          <p:cNvSpPr txBox="1"/>
          <p:nvPr>
            <p:ph type="title"/>
          </p:nvPr>
        </p:nvSpPr>
        <p:spPr>
          <a:xfrm>
            <a:off x="685800" y="2130425"/>
            <a:ext cx="7772400" cy="1470025"/>
          </a:xfrm>
          <a:prstGeom prst="rect">
            <a:avLst/>
          </a:prstGeom>
        </p:spPr>
        <p:txBody>
          <a:bodyPr/>
          <a:lstStyle/>
          <a:p>
            <a:pPr/>
            <a:r>
              <a:t>Title Text</a:t>
            </a:r>
          </a:p>
        </p:txBody>
      </p:sp>
      <p:sp>
        <p:nvSpPr>
          <p:cNvPr id="12" name="Body Level One…"/>
          <p:cNvSpPr txBox="1"/>
          <p:nvPr>
            <p:ph type="body" sz="quarter" idx="1"/>
          </p:nvPr>
        </p:nvSpPr>
        <p:spPr>
          <a:xfrm>
            <a:off x="1371600" y="3886200"/>
            <a:ext cx="6400800" cy="1752600"/>
          </a:xfrm>
          <a:prstGeom prst="rect">
            <a:avLst/>
          </a:prstGeom>
        </p:spPr>
        <p:txBody>
          <a:bodyPr/>
          <a:lstStyle>
            <a:lvl1pPr marL="0" indent="0" algn="ctr">
              <a:buSzTx/>
              <a:buFontTx/>
              <a:buNone/>
              <a:defRPr>
                <a:solidFill>
                  <a:srgbClr val="888888"/>
                </a:solidFill>
              </a:defRPr>
            </a:lvl1pPr>
            <a:lvl2pPr marL="0" indent="457200" algn="ctr">
              <a:buSzTx/>
              <a:buFontTx/>
              <a:buNone/>
              <a:defRPr>
                <a:solidFill>
                  <a:srgbClr val="888888"/>
                </a:solidFill>
              </a:defRPr>
            </a:lvl2pPr>
            <a:lvl3pPr marL="0" indent="914400" algn="ctr">
              <a:buSzTx/>
              <a:buFontTx/>
              <a:buNone/>
              <a:defRPr>
                <a:solidFill>
                  <a:srgbClr val="888888"/>
                </a:solidFill>
              </a:defRPr>
            </a:lvl3pPr>
            <a:lvl4pPr marL="0" indent="1371600" algn="ctr">
              <a:buSzTx/>
              <a:buFontTx/>
              <a:buNone/>
              <a:defRPr>
                <a:solidFill>
                  <a:srgbClr val="888888"/>
                </a:solidFill>
              </a:defRPr>
            </a:lvl4pPr>
            <a:lvl5pPr marL="0" indent="1828800" algn="ctr">
              <a:buSzTx/>
              <a:buFontTx/>
              <a:buNone/>
              <a:defRPr>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13"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2.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and Content">
    <p:spTree>
      <p:nvGrpSpPr>
        <p:cNvPr id="1" name=""/>
        <p:cNvGrpSpPr/>
        <p:nvPr/>
      </p:nvGrpSpPr>
      <p:grpSpPr>
        <a:xfrm>
          <a:off x="0" y="0"/>
          <a:ext cx="0" cy="0"/>
          <a:chOff x="0" y="0"/>
          <a:chExt cx="0" cy="0"/>
        </a:xfrm>
      </p:grpSpPr>
      <p:sp>
        <p:nvSpPr>
          <p:cNvPr id="20" name="Title Text"/>
          <p:cNvSpPr txBox="1"/>
          <p:nvPr>
            <p:ph type="title"/>
          </p:nvPr>
        </p:nvSpPr>
        <p:spPr>
          <a:xfrm>
            <a:off x="457200" y="274638"/>
            <a:ext cx="8229600" cy="1143001"/>
          </a:xfrm>
          <a:prstGeom prst="rect">
            <a:avLst/>
          </a:prstGeom>
        </p:spPr>
        <p:txBody>
          <a:bodyPr/>
          <a:lstStyle/>
          <a:p>
            <a:pPr/>
            <a:r>
              <a:t>Title Text</a:t>
            </a:r>
          </a:p>
        </p:txBody>
      </p:sp>
      <p:sp>
        <p:nvSpPr>
          <p:cNvPr id="21" name="Body Level One…"/>
          <p:cNvSpPr txBox="1"/>
          <p:nvPr>
            <p:ph type="body" idx="1"/>
          </p:nvPr>
        </p:nvSpPr>
        <p:spPr>
          <a:xfrm>
            <a:off x="457200" y="1600200"/>
            <a:ext cx="8229600" cy="4525963"/>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22"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3.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Section Header">
    <p:spTree>
      <p:nvGrpSpPr>
        <p:cNvPr id="1" name=""/>
        <p:cNvGrpSpPr/>
        <p:nvPr/>
      </p:nvGrpSpPr>
      <p:grpSpPr>
        <a:xfrm>
          <a:off x="0" y="0"/>
          <a:ext cx="0" cy="0"/>
          <a:chOff x="0" y="0"/>
          <a:chExt cx="0" cy="0"/>
        </a:xfrm>
      </p:grpSpPr>
      <p:sp>
        <p:nvSpPr>
          <p:cNvPr id="29" name="Title Text"/>
          <p:cNvSpPr txBox="1"/>
          <p:nvPr>
            <p:ph type="title"/>
          </p:nvPr>
        </p:nvSpPr>
        <p:spPr>
          <a:xfrm>
            <a:off x="722312" y="4406900"/>
            <a:ext cx="7772401" cy="1362075"/>
          </a:xfrm>
          <a:prstGeom prst="rect">
            <a:avLst/>
          </a:prstGeom>
        </p:spPr>
        <p:txBody>
          <a:bodyPr anchor="t"/>
          <a:lstStyle>
            <a:lvl1pPr algn="l">
              <a:defRPr b="1" cap="all" sz="4000"/>
            </a:lvl1pPr>
          </a:lstStyle>
          <a:p>
            <a:pPr/>
            <a:r>
              <a:t>Title Text</a:t>
            </a:r>
          </a:p>
        </p:txBody>
      </p:sp>
      <p:sp>
        <p:nvSpPr>
          <p:cNvPr id="30" name="Body Level One…"/>
          <p:cNvSpPr txBox="1"/>
          <p:nvPr>
            <p:ph type="body" sz="quarter" idx="1"/>
          </p:nvPr>
        </p:nvSpPr>
        <p:spPr>
          <a:xfrm>
            <a:off x="722312" y="2906713"/>
            <a:ext cx="7772401" cy="1500188"/>
          </a:xfrm>
          <a:prstGeom prst="rect">
            <a:avLst/>
          </a:prstGeom>
        </p:spPr>
        <p:txBody>
          <a:bodyPr anchor="b"/>
          <a:lstStyle>
            <a:lvl1pPr marL="0" indent="0">
              <a:spcBef>
                <a:spcPts val="400"/>
              </a:spcBef>
              <a:buSzTx/>
              <a:buFontTx/>
              <a:buNone/>
              <a:defRPr sz="2000">
                <a:solidFill>
                  <a:srgbClr val="888888"/>
                </a:solidFill>
              </a:defRPr>
            </a:lvl1pPr>
            <a:lvl2pPr marL="0" indent="457200">
              <a:spcBef>
                <a:spcPts val="400"/>
              </a:spcBef>
              <a:buSzTx/>
              <a:buFontTx/>
              <a:buNone/>
              <a:defRPr sz="2000">
                <a:solidFill>
                  <a:srgbClr val="888888"/>
                </a:solidFill>
              </a:defRPr>
            </a:lvl2pPr>
            <a:lvl3pPr marL="0" indent="914400">
              <a:spcBef>
                <a:spcPts val="400"/>
              </a:spcBef>
              <a:buSzTx/>
              <a:buFontTx/>
              <a:buNone/>
              <a:defRPr sz="2000">
                <a:solidFill>
                  <a:srgbClr val="888888"/>
                </a:solidFill>
              </a:defRPr>
            </a:lvl3pPr>
            <a:lvl4pPr marL="0" indent="1371600">
              <a:spcBef>
                <a:spcPts val="400"/>
              </a:spcBef>
              <a:buSzTx/>
              <a:buFontTx/>
              <a:buNone/>
              <a:defRPr sz="2000">
                <a:solidFill>
                  <a:srgbClr val="888888"/>
                </a:solidFill>
              </a:defRPr>
            </a:lvl4pPr>
            <a:lvl5pPr marL="0" indent="1828800">
              <a:spcBef>
                <a:spcPts val="400"/>
              </a:spcBef>
              <a:buSzTx/>
              <a:buFontTx/>
              <a:buNone/>
              <a:defRPr sz="2000">
                <a:solidFill>
                  <a:srgbClr val="888888"/>
                </a:solidFill>
              </a:defRPr>
            </a:lvl5pPr>
          </a:lstStyle>
          <a:p>
            <a:pPr/>
            <a:r>
              <a:t>Body Level One</a:t>
            </a:r>
          </a:p>
          <a:p>
            <a:pPr lvl="1"/>
            <a:r>
              <a:t>Body Level Two</a:t>
            </a:r>
          </a:p>
          <a:p>
            <a:pPr lvl="2"/>
            <a:r>
              <a:t>Body Level Three</a:t>
            </a:r>
          </a:p>
          <a:p>
            <a:pPr lvl="3"/>
            <a:r>
              <a:t>Body Level Four</a:t>
            </a:r>
          </a:p>
          <a:p>
            <a:pPr lvl="4"/>
            <a:r>
              <a:t>Body Level Five</a:t>
            </a:r>
          </a:p>
        </p:txBody>
      </p:sp>
      <p:sp>
        <p:nvSpPr>
          <p:cNvPr id="31"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4.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wo Content">
    <p:spTree>
      <p:nvGrpSpPr>
        <p:cNvPr id="1" name=""/>
        <p:cNvGrpSpPr/>
        <p:nvPr/>
      </p:nvGrpSpPr>
      <p:grpSpPr>
        <a:xfrm>
          <a:off x="0" y="0"/>
          <a:ext cx="0" cy="0"/>
          <a:chOff x="0" y="0"/>
          <a:chExt cx="0" cy="0"/>
        </a:xfrm>
      </p:grpSpPr>
      <p:sp>
        <p:nvSpPr>
          <p:cNvPr id="38" name="Title Text"/>
          <p:cNvSpPr txBox="1"/>
          <p:nvPr>
            <p:ph type="title"/>
          </p:nvPr>
        </p:nvSpPr>
        <p:spPr>
          <a:xfrm>
            <a:off x="457200" y="274638"/>
            <a:ext cx="8229600" cy="1143001"/>
          </a:xfrm>
          <a:prstGeom prst="rect">
            <a:avLst/>
          </a:prstGeom>
        </p:spPr>
        <p:txBody>
          <a:bodyPr/>
          <a:lstStyle/>
          <a:p>
            <a:pPr/>
            <a:r>
              <a:t>Title Text</a:t>
            </a:r>
          </a:p>
        </p:txBody>
      </p:sp>
      <p:sp>
        <p:nvSpPr>
          <p:cNvPr id="39" name="Body Level One…"/>
          <p:cNvSpPr txBox="1"/>
          <p:nvPr>
            <p:ph type="body" sz="half" idx="1"/>
          </p:nvPr>
        </p:nvSpPr>
        <p:spPr>
          <a:xfrm>
            <a:off x="457200" y="1600200"/>
            <a:ext cx="4038600" cy="4525963"/>
          </a:xfrm>
          <a:prstGeom prst="rect">
            <a:avLst/>
          </a:prstGeom>
        </p:spPr>
        <p:txBody>
          <a:bodyPr/>
          <a:lstStyle>
            <a:lvl1pPr>
              <a:spcBef>
                <a:spcPts val="600"/>
              </a:spcBef>
              <a:defRPr sz="2800"/>
            </a:lvl1pPr>
            <a:lvl2pPr marL="790575" indent="-333375">
              <a:spcBef>
                <a:spcPts val="600"/>
              </a:spcBef>
              <a:defRPr sz="2800"/>
            </a:lvl2pPr>
            <a:lvl3pPr marL="1234439" indent="-320039">
              <a:spcBef>
                <a:spcPts val="600"/>
              </a:spcBef>
              <a:defRPr sz="2800"/>
            </a:lvl3pPr>
            <a:lvl4pPr marL="1727200" indent="-355600">
              <a:spcBef>
                <a:spcPts val="600"/>
              </a:spcBef>
              <a:defRPr sz="2800"/>
            </a:lvl4pPr>
            <a:lvl5pPr marL="2184400" indent="-355600">
              <a:spcBef>
                <a:spcPts val="600"/>
              </a:spcBef>
              <a:defRPr sz="2800"/>
            </a:lvl5pPr>
          </a:lstStyle>
          <a:p>
            <a:pPr/>
            <a:r>
              <a:t>Body Level One</a:t>
            </a:r>
          </a:p>
          <a:p>
            <a:pPr lvl="1"/>
            <a:r>
              <a:t>Body Level Two</a:t>
            </a:r>
          </a:p>
          <a:p>
            <a:pPr lvl="2"/>
            <a:r>
              <a:t>Body Level Three</a:t>
            </a:r>
          </a:p>
          <a:p>
            <a:pPr lvl="3"/>
            <a:r>
              <a:t>Body Level Four</a:t>
            </a:r>
          </a:p>
          <a:p>
            <a:pPr lvl="4"/>
            <a:r>
              <a:t>Body Level Five</a:t>
            </a:r>
          </a:p>
        </p:txBody>
      </p:sp>
      <p:sp>
        <p:nvSpPr>
          <p:cNvPr id="4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5.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mparison">
    <p:spTree>
      <p:nvGrpSpPr>
        <p:cNvPr id="1" name=""/>
        <p:cNvGrpSpPr/>
        <p:nvPr/>
      </p:nvGrpSpPr>
      <p:grpSpPr>
        <a:xfrm>
          <a:off x="0" y="0"/>
          <a:ext cx="0" cy="0"/>
          <a:chOff x="0" y="0"/>
          <a:chExt cx="0" cy="0"/>
        </a:xfrm>
      </p:grpSpPr>
      <p:sp>
        <p:nvSpPr>
          <p:cNvPr id="47" name="Title Text"/>
          <p:cNvSpPr txBox="1"/>
          <p:nvPr>
            <p:ph type="title"/>
          </p:nvPr>
        </p:nvSpPr>
        <p:spPr>
          <a:xfrm>
            <a:off x="457200" y="274638"/>
            <a:ext cx="8229600" cy="1143001"/>
          </a:xfrm>
          <a:prstGeom prst="rect">
            <a:avLst/>
          </a:prstGeom>
        </p:spPr>
        <p:txBody>
          <a:bodyPr/>
          <a:lstStyle/>
          <a:p>
            <a:pPr/>
            <a:r>
              <a:t>Title Text</a:t>
            </a:r>
          </a:p>
        </p:txBody>
      </p:sp>
      <p:sp>
        <p:nvSpPr>
          <p:cNvPr id="48" name="Body Level One…"/>
          <p:cNvSpPr txBox="1"/>
          <p:nvPr>
            <p:ph type="body" sz="quarter" idx="1"/>
          </p:nvPr>
        </p:nvSpPr>
        <p:spPr>
          <a:xfrm>
            <a:off x="457200" y="1535112"/>
            <a:ext cx="4040188" cy="639763"/>
          </a:xfrm>
          <a:prstGeom prst="rect">
            <a:avLst/>
          </a:prstGeom>
        </p:spPr>
        <p:txBody>
          <a:bodyPr anchor="b"/>
          <a:lstStyle>
            <a:lvl1pPr marL="0" indent="0">
              <a:spcBef>
                <a:spcPts val="500"/>
              </a:spcBef>
              <a:buSzTx/>
              <a:buFontTx/>
              <a:buNone/>
              <a:defRPr b="1" sz="2400"/>
            </a:lvl1pPr>
            <a:lvl2pPr marL="0" indent="457200">
              <a:spcBef>
                <a:spcPts val="500"/>
              </a:spcBef>
              <a:buSzTx/>
              <a:buFontTx/>
              <a:buNone/>
              <a:defRPr b="1" sz="2400"/>
            </a:lvl2pPr>
            <a:lvl3pPr marL="0" indent="914400">
              <a:spcBef>
                <a:spcPts val="500"/>
              </a:spcBef>
              <a:buSzTx/>
              <a:buFontTx/>
              <a:buNone/>
              <a:defRPr b="1" sz="2400"/>
            </a:lvl3pPr>
            <a:lvl4pPr marL="0" indent="1371600">
              <a:spcBef>
                <a:spcPts val="500"/>
              </a:spcBef>
              <a:buSzTx/>
              <a:buFontTx/>
              <a:buNone/>
              <a:defRPr b="1" sz="2400"/>
            </a:lvl4pPr>
            <a:lvl5pPr marL="0" indent="1828800">
              <a:spcBef>
                <a:spcPts val="500"/>
              </a:spcBef>
              <a:buSzTx/>
              <a:buFontTx/>
              <a:buNone/>
              <a:defRPr b="1" sz="2400"/>
            </a:lvl5pPr>
          </a:lstStyle>
          <a:p>
            <a:pPr/>
            <a:r>
              <a:t>Body Level One</a:t>
            </a:r>
          </a:p>
          <a:p>
            <a:pPr lvl="1"/>
            <a:r>
              <a:t>Body Level Two</a:t>
            </a:r>
          </a:p>
          <a:p>
            <a:pPr lvl="2"/>
            <a:r>
              <a:t>Body Level Three</a:t>
            </a:r>
          </a:p>
          <a:p>
            <a:pPr lvl="3"/>
            <a:r>
              <a:t>Body Level Four</a:t>
            </a:r>
          </a:p>
          <a:p>
            <a:pPr lvl="4"/>
            <a:r>
              <a:t>Body Level Five</a:t>
            </a:r>
          </a:p>
        </p:txBody>
      </p:sp>
      <p:sp>
        <p:nvSpPr>
          <p:cNvPr id="49" name="Text Placeholder 4"/>
          <p:cNvSpPr/>
          <p:nvPr>
            <p:ph type="body" sz="quarter" idx="21"/>
          </p:nvPr>
        </p:nvSpPr>
        <p:spPr>
          <a:xfrm>
            <a:off x="4645025" y="1535112"/>
            <a:ext cx="4041775" cy="639763"/>
          </a:xfrm>
          <a:prstGeom prst="rect">
            <a:avLst/>
          </a:prstGeom>
        </p:spPr>
        <p:txBody>
          <a:bodyPr anchor="b"/>
          <a:lstStyle/>
          <a:p>
            <a:pPr marL="0" indent="0">
              <a:spcBef>
                <a:spcPts val="500"/>
              </a:spcBef>
              <a:buSzTx/>
              <a:buFontTx/>
              <a:buNone/>
              <a:defRPr b="1" sz="2400"/>
            </a:pPr>
          </a:p>
        </p:txBody>
      </p:sp>
      <p:sp>
        <p:nvSpPr>
          <p:cNvPr id="50"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6.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Title Only">
    <p:spTree>
      <p:nvGrpSpPr>
        <p:cNvPr id="1" name=""/>
        <p:cNvGrpSpPr/>
        <p:nvPr/>
      </p:nvGrpSpPr>
      <p:grpSpPr>
        <a:xfrm>
          <a:off x="0" y="0"/>
          <a:ext cx="0" cy="0"/>
          <a:chOff x="0" y="0"/>
          <a:chExt cx="0" cy="0"/>
        </a:xfrm>
      </p:grpSpPr>
      <p:sp>
        <p:nvSpPr>
          <p:cNvPr id="57" name="Title Text"/>
          <p:cNvSpPr txBox="1"/>
          <p:nvPr>
            <p:ph type="title"/>
          </p:nvPr>
        </p:nvSpPr>
        <p:spPr>
          <a:xfrm>
            <a:off x="457200" y="274638"/>
            <a:ext cx="8229600" cy="1143001"/>
          </a:xfrm>
          <a:prstGeom prst="rect">
            <a:avLst/>
          </a:prstGeom>
        </p:spPr>
        <p:txBody>
          <a:bodyPr/>
          <a:lstStyle/>
          <a:p>
            <a:pPr/>
            <a:r>
              <a:t>Title Text</a:t>
            </a:r>
          </a:p>
        </p:txBody>
      </p:sp>
      <p:sp>
        <p:nvSpPr>
          <p:cNvPr id="58"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7.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Blank">
    <p:spTree>
      <p:nvGrpSpPr>
        <p:cNvPr id="1" name=""/>
        <p:cNvGrpSpPr/>
        <p:nvPr/>
      </p:nvGrpSpPr>
      <p:grpSpPr>
        <a:xfrm>
          <a:off x="0" y="0"/>
          <a:ext cx="0" cy="0"/>
          <a:chOff x="0" y="0"/>
          <a:chExt cx="0" cy="0"/>
        </a:xfrm>
      </p:grpSpPr>
      <p:sp>
        <p:nvSpPr>
          <p:cNvPr id="6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8.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Content with Caption">
    <p:spTree>
      <p:nvGrpSpPr>
        <p:cNvPr id="1" name=""/>
        <p:cNvGrpSpPr/>
        <p:nvPr/>
      </p:nvGrpSpPr>
      <p:grpSpPr>
        <a:xfrm>
          <a:off x="0" y="0"/>
          <a:ext cx="0" cy="0"/>
          <a:chOff x="0" y="0"/>
          <a:chExt cx="0" cy="0"/>
        </a:xfrm>
      </p:grpSpPr>
      <p:sp>
        <p:nvSpPr>
          <p:cNvPr id="72" name="Title Text"/>
          <p:cNvSpPr txBox="1"/>
          <p:nvPr>
            <p:ph type="title"/>
          </p:nvPr>
        </p:nvSpPr>
        <p:spPr>
          <a:xfrm>
            <a:off x="457200" y="273050"/>
            <a:ext cx="3008314" cy="1162050"/>
          </a:xfrm>
          <a:prstGeom prst="rect">
            <a:avLst/>
          </a:prstGeom>
        </p:spPr>
        <p:txBody>
          <a:bodyPr anchor="b"/>
          <a:lstStyle>
            <a:lvl1pPr algn="l">
              <a:defRPr b="1" sz="2000"/>
            </a:lvl1pPr>
          </a:lstStyle>
          <a:p>
            <a:pPr/>
            <a:r>
              <a:t>Title Text</a:t>
            </a:r>
          </a:p>
        </p:txBody>
      </p:sp>
      <p:sp>
        <p:nvSpPr>
          <p:cNvPr id="73" name="Body Level One…"/>
          <p:cNvSpPr txBox="1"/>
          <p:nvPr>
            <p:ph type="body" sz="half" idx="1"/>
          </p:nvPr>
        </p:nvSpPr>
        <p:spPr>
          <a:xfrm>
            <a:off x="3575050" y="273050"/>
            <a:ext cx="5111750" cy="5853113"/>
          </a:xfrm>
          <a:prstGeom prst="rect">
            <a:avLst/>
          </a:prstGeom>
        </p:spPr>
        <p:txBody>
          <a:bodyPr/>
          <a:lstStyle/>
          <a:p>
            <a:pPr/>
            <a:r>
              <a:t>Body Level One</a:t>
            </a:r>
          </a:p>
          <a:p>
            <a:pPr lvl="1"/>
            <a:r>
              <a:t>Body Level Two</a:t>
            </a:r>
          </a:p>
          <a:p>
            <a:pPr lvl="2"/>
            <a:r>
              <a:t>Body Level Three</a:t>
            </a:r>
          </a:p>
          <a:p>
            <a:pPr lvl="3"/>
            <a:r>
              <a:t>Body Level Four</a:t>
            </a:r>
          </a:p>
          <a:p>
            <a:pPr lvl="4"/>
            <a:r>
              <a:t>Body Level Five</a:t>
            </a:r>
          </a:p>
        </p:txBody>
      </p:sp>
      <p:sp>
        <p:nvSpPr>
          <p:cNvPr id="74" name="Text Placeholder 3"/>
          <p:cNvSpPr/>
          <p:nvPr>
            <p:ph type="body" sz="quarter" idx="21"/>
          </p:nvPr>
        </p:nvSpPr>
        <p:spPr>
          <a:xfrm>
            <a:off x="457199" y="1435100"/>
            <a:ext cx="3008315" cy="4691063"/>
          </a:xfrm>
          <a:prstGeom prst="rect">
            <a:avLst/>
          </a:prstGeom>
        </p:spPr>
        <p:txBody>
          <a:bodyPr/>
          <a:lstStyle/>
          <a:p>
            <a:pPr marL="0" indent="0">
              <a:spcBef>
                <a:spcPts val="300"/>
              </a:spcBef>
              <a:buSzTx/>
              <a:buFontTx/>
              <a:buNone/>
              <a:defRPr sz="1400"/>
            </a:pPr>
          </a:p>
        </p:txBody>
      </p:sp>
      <p:sp>
        <p:nvSpPr>
          <p:cNvPr id="7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Layouts/slideLayout9.xml><?xml version="1.0" encoding="utf-8"?>
<p:sldLayout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type="tx" showMasterSp="1" showMasterPhAnim="1">
  <p:cSld name="Picture with Caption">
    <p:spTree>
      <p:nvGrpSpPr>
        <p:cNvPr id="1" name=""/>
        <p:cNvGrpSpPr/>
        <p:nvPr/>
      </p:nvGrpSpPr>
      <p:grpSpPr>
        <a:xfrm>
          <a:off x="0" y="0"/>
          <a:ext cx="0" cy="0"/>
          <a:chOff x="0" y="0"/>
          <a:chExt cx="0" cy="0"/>
        </a:xfrm>
      </p:grpSpPr>
      <p:sp>
        <p:nvSpPr>
          <p:cNvPr id="82" name="Title Text"/>
          <p:cNvSpPr txBox="1"/>
          <p:nvPr>
            <p:ph type="title"/>
          </p:nvPr>
        </p:nvSpPr>
        <p:spPr>
          <a:xfrm>
            <a:off x="1792288" y="4800600"/>
            <a:ext cx="5486401" cy="566738"/>
          </a:xfrm>
          <a:prstGeom prst="rect">
            <a:avLst/>
          </a:prstGeom>
        </p:spPr>
        <p:txBody>
          <a:bodyPr anchor="b"/>
          <a:lstStyle>
            <a:lvl1pPr algn="l">
              <a:defRPr b="1" sz="2000"/>
            </a:lvl1pPr>
          </a:lstStyle>
          <a:p>
            <a:pPr/>
            <a:r>
              <a:t>Title Text</a:t>
            </a:r>
          </a:p>
        </p:txBody>
      </p:sp>
      <p:sp>
        <p:nvSpPr>
          <p:cNvPr id="83" name="Picture Placeholder 2"/>
          <p:cNvSpPr/>
          <p:nvPr>
            <p:ph type="pic" sz="half" idx="21"/>
          </p:nvPr>
        </p:nvSpPr>
        <p:spPr>
          <a:xfrm>
            <a:off x="1792288" y="612775"/>
            <a:ext cx="5486401" cy="4114800"/>
          </a:xfrm>
          <a:prstGeom prst="rect">
            <a:avLst/>
          </a:prstGeom>
        </p:spPr>
        <p:txBody>
          <a:bodyPr lIns="91439" rIns="91439">
            <a:noAutofit/>
          </a:bodyPr>
          <a:lstStyle/>
          <a:p>
            <a:pPr/>
          </a:p>
        </p:txBody>
      </p:sp>
      <p:sp>
        <p:nvSpPr>
          <p:cNvPr id="84" name="Body Level One…"/>
          <p:cNvSpPr txBox="1"/>
          <p:nvPr>
            <p:ph type="body" sz="quarter" idx="1"/>
          </p:nvPr>
        </p:nvSpPr>
        <p:spPr>
          <a:xfrm>
            <a:off x="1792288" y="5367337"/>
            <a:ext cx="5486401" cy="804863"/>
          </a:xfrm>
          <a:prstGeom prst="rect">
            <a:avLst/>
          </a:prstGeom>
        </p:spPr>
        <p:txBody>
          <a:bodyPr/>
          <a:lstStyle>
            <a:lvl1pPr marL="0" indent="0">
              <a:spcBef>
                <a:spcPts val="300"/>
              </a:spcBef>
              <a:buSzTx/>
              <a:buFontTx/>
              <a:buNone/>
              <a:defRPr sz="1400"/>
            </a:lvl1pPr>
            <a:lvl2pPr marL="0" indent="457200">
              <a:spcBef>
                <a:spcPts val="300"/>
              </a:spcBef>
              <a:buSzTx/>
              <a:buFontTx/>
              <a:buNone/>
              <a:defRPr sz="1400"/>
            </a:lvl2pPr>
            <a:lvl3pPr marL="0" indent="914400">
              <a:spcBef>
                <a:spcPts val="300"/>
              </a:spcBef>
              <a:buSzTx/>
              <a:buFontTx/>
              <a:buNone/>
              <a:defRPr sz="1400"/>
            </a:lvl3pPr>
            <a:lvl4pPr marL="0" indent="1371600">
              <a:spcBef>
                <a:spcPts val="300"/>
              </a:spcBef>
              <a:buSzTx/>
              <a:buFontTx/>
              <a:buNone/>
              <a:defRPr sz="1400"/>
            </a:lvl4pPr>
            <a:lvl5pPr marL="0" indent="1828800">
              <a:spcBef>
                <a:spcPts val="300"/>
              </a:spcBef>
              <a:buSzTx/>
              <a:buFontTx/>
              <a:buNone/>
              <a:defRPr sz="1400"/>
            </a:lvl5pPr>
          </a:lstStyle>
          <a:p>
            <a:pPr/>
            <a:r>
              <a:t>Body Level One</a:t>
            </a:r>
          </a:p>
          <a:p>
            <a:pPr lvl="1"/>
            <a:r>
              <a:t>Body Level Two</a:t>
            </a:r>
          </a:p>
          <a:p>
            <a:pPr lvl="2"/>
            <a:r>
              <a:t>Body Level Three</a:t>
            </a:r>
          </a:p>
          <a:p>
            <a:pPr lvl="3"/>
            <a:r>
              <a:t>Body Level Four</a:t>
            </a:r>
          </a:p>
          <a:p>
            <a:pPr lvl="4"/>
            <a:r>
              <a:t>Body Level Five</a:t>
            </a:r>
          </a:p>
        </p:txBody>
      </p:sp>
      <p:sp>
        <p:nvSpPr>
          <p:cNvPr id="85" name="Slide Number"/>
          <p:cNvSpPr txBox="1"/>
          <p:nvPr>
            <p:ph type="sldNum" sz="quarter" idx="2"/>
          </p:nvPr>
        </p:nvSpPr>
        <p:spPr>
          <a:prstGeom prst="rect">
            <a:avLst/>
          </a:prstGeom>
        </p:spPr>
        <p:txBody>
          <a:bodyPr/>
          <a:lstStyle/>
          <a:p>
            <a:pPr/>
            <a:fld id="{86CB4B4D-7CA3-9044-876B-883B54F8677D}" type="slidenum"/>
          </a:p>
        </p:txBody>
      </p:sp>
    </p:spTree>
  </p:cSld>
  <p:clrMapOvr>
    <a:masterClrMapping/>
  </p:clrMapOvr>
  <p:transition xmlns:p14="http://schemas.microsoft.com/office/powerpoint/2010/main" spd="med" advClick="1"/>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 Id="rId9" Type="http://schemas.openxmlformats.org/officeDocument/2006/relationships/slideLayout" Target="../slideLayouts/slideLayout8.xml"/><Relationship Id="rId10"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p:cSld>
    <p:bg>
      <p:bgPr>
        <a:solidFill>
          <a:srgbClr val="FFFFFF"/>
        </a:solidFill>
      </p:bgPr>
    </p:bg>
    <p:spTree>
      <p:nvGrpSpPr>
        <p:cNvPr id="1" name=""/>
        <p:cNvGrpSpPr/>
        <p:nvPr/>
      </p:nvGrpSpPr>
      <p:grpSpPr>
        <a:xfrm>
          <a:off x="0" y="0"/>
          <a:ext cx="0" cy="0"/>
          <a:chOff x="0" y="0"/>
          <a:chExt cx="0" cy="0"/>
        </a:xfrm>
      </p:grpSpPr>
      <p:sp>
        <p:nvSpPr>
          <p:cNvPr id="2" name="Title Text"/>
          <p:cNvSpPr txBox="1"/>
          <p:nvPr>
            <p:ph type="title"/>
          </p:nvPr>
        </p:nvSpPr>
        <p:spPr>
          <a:xfrm>
            <a:off x="608965" y="92074"/>
            <a:ext cx="10961370" cy="1508127"/>
          </a:xfrm>
          <a:prstGeom prst="rect">
            <a:avLst/>
          </a:prstGeom>
          <a:ln w="12700">
            <a:miter lim="400000"/>
          </a:ln>
          <a:extLst>
            <a:ext uri="{C572A759-6A51-4108-AA02-DFA0A04FC94B}">
              <ma14:wrappingTextBoxFlag xmlns:ma14="http://schemas.microsoft.com/office/mac/drawingml/2011/main" val="1"/>
            </a:ext>
          </a:extLst>
        </p:spPr>
        <p:txBody>
          <a:bodyPr lIns="45719" rIns="45719" anchor="ctr">
            <a:normAutofit fontScale="100000" lnSpcReduction="0"/>
          </a:bodyPr>
          <a:lstStyle/>
          <a:p>
            <a:pPr/>
            <a:r>
              <a:t>Title Text</a:t>
            </a:r>
          </a:p>
        </p:txBody>
      </p:sp>
      <p:sp>
        <p:nvSpPr>
          <p:cNvPr id="3" name="Body Level One…"/>
          <p:cNvSpPr txBox="1"/>
          <p:nvPr>
            <p:ph type="body" idx="1"/>
          </p:nvPr>
        </p:nvSpPr>
        <p:spPr>
          <a:xfrm>
            <a:off x="608965" y="1600200"/>
            <a:ext cx="10961370" cy="5257800"/>
          </a:xfrm>
          <a:prstGeom prst="rect">
            <a:avLst/>
          </a:prstGeom>
          <a:ln w="12700">
            <a:miter lim="400000"/>
          </a:ln>
          <a:extLst>
            <a:ext uri="{C572A759-6A51-4108-AA02-DFA0A04FC94B}">
              <ma14:wrappingTextBoxFlag xmlns:ma14="http://schemas.microsoft.com/office/mac/drawingml/2011/main" val="1"/>
            </a:ext>
          </a:extLst>
        </p:spPr>
        <p:txBody>
          <a:bodyPr lIns="45719" rIns="45719">
            <a:normAutofit fontScale="100000" lnSpcReduction="0"/>
          </a:bodyPr>
          <a:lstStyle/>
          <a:p>
            <a:pPr/>
            <a:r>
              <a:t>Body Level One</a:t>
            </a:r>
          </a:p>
          <a:p>
            <a:pPr lvl="1"/>
            <a:r>
              <a:t>Body Level Two</a:t>
            </a:r>
          </a:p>
          <a:p>
            <a:pPr lvl="2"/>
            <a:r>
              <a:t>Body Level Three</a:t>
            </a:r>
          </a:p>
          <a:p>
            <a:pPr lvl="3"/>
            <a:r>
              <a:t>Body Level Four</a:t>
            </a:r>
          </a:p>
          <a:p>
            <a:pPr lvl="4"/>
            <a:r>
              <a:t>Body Level Five</a:t>
            </a:r>
          </a:p>
        </p:txBody>
      </p:sp>
      <p:sp>
        <p:nvSpPr>
          <p:cNvPr id="4" name="Slide Number"/>
          <p:cNvSpPr txBox="1"/>
          <p:nvPr>
            <p:ph type="sldNum" sz="quarter" idx="2"/>
          </p:nvPr>
        </p:nvSpPr>
        <p:spPr>
          <a:xfrm>
            <a:off x="8428176" y="6414760"/>
            <a:ext cx="258624" cy="248305"/>
          </a:xfrm>
          <a:prstGeom prst="rect">
            <a:avLst/>
          </a:prstGeom>
          <a:ln w="12700">
            <a:miter lim="400000"/>
          </a:ln>
        </p:spPr>
        <p:txBody>
          <a:bodyPr wrap="none" lIns="45719" rIns="45719" anchor="ctr">
            <a:spAutoFit/>
          </a:bodyPr>
          <a:lstStyle>
            <a:lvl1pPr algn="r">
              <a:defRPr sz="1200">
                <a:solidFill>
                  <a:srgbClr val="888888"/>
                </a:solidFill>
              </a:defRPr>
            </a:lvl1pPr>
          </a:lstStyle>
          <a:p>
            <a:pPr/>
            <a:fld id="{86CB4B4D-7CA3-9044-876B-883B54F8677D}" type="slidenum"/>
          </a:p>
        </p:txBody>
      </p:sp>
    </p:spTree>
  </p:cSld>
  <p:clrMap bg1="lt1" tx1="dk1" bg2="lt2" tx2="dk2" accent1="accent1" accent2="accent2" accent3="accent3" accent4="accent4" accent5="accent5" accent6="accent6" hlink="hlink" folHlink="folHlink"/>
  <p:sldLayoutIdLst>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Lst>
  <p:transition xmlns:p14="http://schemas.microsoft.com/office/powerpoint/2010/main" spd="med" advClick="1"/>
  <p:txStyles>
    <p:titleStyle>
      <a:lvl1pPr marL="0" marR="0" indent="0" algn="ctr" defTabSz="4572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1pPr>
      <a:lvl2pPr marL="0" marR="0" indent="0" algn="ctr" defTabSz="4572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2pPr>
      <a:lvl3pPr marL="0" marR="0" indent="0" algn="ctr" defTabSz="4572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3pPr>
      <a:lvl4pPr marL="0" marR="0" indent="0" algn="ctr" defTabSz="4572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4pPr>
      <a:lvl5pPr marL="0" marR="0" indent="0" algn="ctr" defTabSz="4572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5pPr>
      <a:lvl6pPr marL="0" marR="0" indent="0" algn="ctr" defTabSz="4572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6pPr>
      <a:lvl7pPr marL="0" marR="0" indent="0" algn="ctr" defTabSz="4572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7pPr>
      <a:lvl8pPr marL="0" marR="0" indent="0" algn="ctr" defTabSz="4572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8pPr>
      <a:lvl9pPr marL="0" marR="0" indent="0" algn="ctr" defTabSz="457200" rtl="0" latinLnBrk="0">
        <a:lnSpc>
          <a:spcPct val="100000"/>
        </a:lnSpc>
        <a:spcBef>
          <a:spcPts val="0"/>
        </a:spcBef>
        <a:spcAft>
          <a:spcPts val="0"/>
        </a:spcAft>
        <a:buClrTx/>
        <a:buSzTx/>
        <a:buFontTx/>
        <a:buNone/>
        <a:tabLst/>
        <a:defRPr b="0" baseline="0" cap="none" i="0" spc="0" strike="noStrike" sz="4400" u="none">
          <a:solidFill>
            <a:srgbClr val="000000"/>
          </a:solidFill>
          <a:uFillTx/>
          <a:latin typeface="+mj-lt"/>
          <a:ea typeface="+mj-ea"/>
          <a:cs typeface="+mj-cs"/>
          <a:sym typeface="Calibri"/>
        </a:defRPr>
      </a:lvl9pPr>
    </p:titleStyle>
    <p:bodyStyle>
      <a:lvl1pPr marL="342900" marR="0" indent="-342900" algn="l" defTabSz="4572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1pPr>
      <a:lvl2pPr marL="783771" marR="0" indent="-326571" algn="l" defTabSz="4572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2pPr>
      <a:lvl3pPr marL="1219200" marR="0" indent="-304800" algn="l" defTabSz="4572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3pPr>
      <a:lvl4pPr marL="1737360" marR="0" indent="-365760" algn="l" defTabSz="4572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4pPr>
      <a:lvl5pPr marL="2194560" marR="0" indent="-365760" algn="l" defTabSz="4572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5pPr>
      <a:lvl6pPr marL="2651760" marR="0" indent="-365760" algn="l" defTabSz="4572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6pPr>
      <a:lvl7pPr marL="3108960" marR="0" indent="-365760" algn="l" defTabSz="4572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7pPr>
      <a:lvl8pPr marL="3566159" marR="0" indent="-365759" algn="l" defTabSz="4572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8pPr>
      <a:lvl9pPr marL="4023359" marR="0" indent="-365759" algn="l" defTabSz="457200" rtl="0" latinLnBrk="0">
        <a:lnSpc>
          <a:spcPct val="100000"/>
        </a:lnSpc>
        <a:spcBef>
          <a:spcPts val="700"/>
        </a:spcBef>
        <a:spcAft>
          <a:spcPts val="0"/>
        </a:spcAft>
        <a:buClrTx/>
        <a:buSzPct val="100000"/>
        <a:buFont typeface="Arial"/>
        <a:buChar char="•"/>
        <a:tabLst/>
        <a:defRPr b="0" baseline="0" cap="none" i="0" spc="0" strike="noStrike" sz="3200" u="none">
          <a:solidFill>
            <a:srgbClr val="000000"/>
          </a:solidFill>
          <a:uFillTx/>
          <a:latin typeface="+mj-lt"/>
          <a:ea typeface="+mj-ea"/>
          <a:cs typeface="+mj-cs"/>
          <a:sym typeface="Calibri"/>
        </a:defRPr>
      </a:lvl9pPr>
    </p:bodyStyle>
    <p:otherStyle>
      <a:lvl1pPr marL="0" marR="0" indent="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1pPr>
      <a:lvl2pPr marL="0" marR="0" indent="4572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2pPr>
      <a:lvl3pPr marL="0" marR="0" indent="9144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3pPr>
      <a:lvl4pPr marL="0" marR="0" indent="13716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4pPr>
      <a:lvl5pPr marL="0" marR="0" indent="18288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5pPr>
      <a:lvl6pPr marL="0" marR="0" indent="22860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6pPr>
      <a:lvl7pPr marL="0" marR="0" indent="27432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7pPr>
      <a:lvl8pPr marL="0" marR="0" indent="32004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8pPr>
      <a:lvl9pPr marL="0" marR="0" indent="3657600" algn="r" defTabSz="457200" rtl="0" latinLnBrk="0">
        <a:lnSpc>
          <a:spcPct val="100000"/>
        </a:lnSpc>
        <a:spcBef>
          <a:spcPts val="0"/>
        </a:spcBef>
        <a:spcAft>
          <a:spcPts val="0"/>
        </a:spcAft>
        <a:buClrTx/>
        <a:buSzTx/>
        <a:buFontTx/>
        <a:buNone/>
        <a:tabLst/>
        <a:defRPr b="0" baseline="0" cap="none" i="0" spc="0" strike="noStrike" sz="1200" u="none">
          <a:solidFill>
            <a:schemeClr val="tx1"/>
          </a:solidFill>
          <a:uFillTx/>
          <a:latin typeface="+mn-lt"/>
          <a:ea typeface="+mn-ea"/>
          <a:cs typeface="+mn-cs"/>
          <a:sym typeface="Calibri"/>
        </a:defRPr>
      </a:lvl9pPr>
    </p:otherStyle>
  </p:txStyles>
</p:sldMaster>
</file>

<file path=ppt/slides/_rels/slide1.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4C0F16"/>
        </a:solidFill>
      </p:bgPr>
    </p:bg>
    <p:spTree>
      <p:nvGrpSpPr>
        <p:cNvPr id="1" name=""/>
        <p:cNvGrpSpPr/>
        <p:nvPr/>
      </p:nvGrpSpPr>
      <p:grpSpPr>
        <a:xfrm>
          <a:off x="0" y="0"/>
          <a:ext cx="0" cy="0"/>
          <a:chOff x="0" y="0"/>
          <a:chExt cx="0" cy="0"/>
        </a:xfrm>
      </p:grpSpPr>
      <p:sp>
        <p:nvSpPr>
          <p:cNvPr id="94" name="TextBox 1"/>
          <p:cNvSpPr txBox="1"/>
          <p:nvPr/>
        </p:nvSpPr>
        <p:spPr>
          <a:xfrm>
            <a:off x="777240" y="502919"/>
            <a:ext cx="5486401"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pc="320" sz="1500">
                <a:solidFill>
                  <a:srgbClr val="F5837B"/>
                </a:solidFill>
                <a:latin typeface="Archivo"/>
                <a:ea typeface="Archivo"/>
                <a:cs typeface="Archivo"/>
                <a:sym typeface="Archivo"/>
              </a:defRPr>
            </a:lvl1pPr>
          </a:lstStyle>
          <a:p>
            <a:pPr/>
            <a:r>
              <a:t>THE WHY</a:t>
            </a:r>
          </a:p>
        </p:txBody>
      </p:sp>
      <p:sp>
        <p:nvSpPr>
          <p:cNvPr id="95" name="TextBox 2"/>
          <p:cNvSpPr txBox="1"/>
          <p:nvPr/>
        </p:nvSpPr>
        <p:spPr>
          <a:xfrm>
            <a:off x="777239" y="1051560"/>
            <a:ext cx="9875522" cy="124968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ct val="104999"/>
              </a:lnSpc>
              <a:defRPr b="1" sz="4000">
                <a:solidFill>
                  <a:srgbClr val="FDF6F1"/>
                </a:solidFill>
                <a:latin typeface="Archivo"/>
                <a:ea typeface="Archivo"/>
                <a:cs typeface="Archivo"/>
                <a:sym typeface="Archivo"/>
              </a:defRPr>
            </a:pPr>
            <a:r>
              <a:t>6 reasons churches are prioritizing</a:t>
            </a:r>
          </a:p>
          <a:p>
            <a:pPr>
              <a:lnSpc>
                <a:spcPct val="104999"/>
              </a:lnSpc>
              <a:defRPr b="1" sz="4000">
                <a:solidFill>
                  <a:srgbClr val="FDF6F1"/>
                </a:solidFill>
                <a:latin typeface="Archivo"/>
                <a:ea typeface="Archivo"/>
                <a:cs typeface="Archivo"/>
                <a:sym typeface="Archivo"/>
              </a:defRPr>
            </a:pPr>
            <a:r>
              <a:t>entrepreneurs &amp; business owners.</a:t>
            </a:r>
          </a:p>
        </p:txBody>
      </p:sp>
      <p:sp>
        <p:nvSpPr>
          <p:cNvPr id="96" name="Rectangle 3"/>
          <p:cNvSpPr/>
          <p:nvPr/>
        </p:nvSpPr>
        <p:spPr>
          <a:xfrm>
            <a:off x="795527" y="3063239"/>
            <a:ext cx="1005840" cy="50801"/>
          </a:xfrm>
          <a:prstGeom prst="rect">
            <a:avLst/>
          </a:prstGeom>
          <a:solidFill>
            <a:srgbClr val="E31B23"/>
          </a:solidFill>
          <a:ln w="12700">
            <a:miter lim="400000"/>
          </a:ln>
        </p:spPr>
        <p:txBody>
          <a:bodyPr lIns="45719" rIns="45719" anchor="ctr"/>
          <a:lstStyle/>
          <a:p>
            <a:pPr algn="ctr">
              <a:defRPr>
                <a:solidFill>
                  <a:srgbClr val="FFFFFF"/>
                </a:solidFill>
              </a:defRPr>
            </a:pPr>
          </a:p>
        </p:txBody>
      </p:sp>
      <p:sp>
        <p:nvSpPr>
          <p:cNvPr id="97" name="TextBox 4"/>
          <p:cNvSpPr txBox="1"/>
          <p:nvPr/>
        </p:nvSpPr>
        <p:spPr>
          <a:xfrm>
            <a:off x="777240" y="3337559"/>
            <a:ext cx="8686801" cy="5080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700">
                <a:solidFill>
                  <a:srgbClr val="E9D5CB"/>
                </a:solidFill>
                <a:latin typeface="Archivo"/>
                <a:ea typeface="Archivo"/>
                <a:cs typeface="Archivo"/>
                <a:sym typeface="Archivo"/>
              </a:defRPr>
            </a:lvl1pPr>
          </a:lstStyle>
          <a:p>
            <a:pPr/>
            <a:r>
              <a:t>If you want your church to shape the heart of your community, start with the people God already planted in it.</a:t>
            </a:r>
          </a:p>
        </p:txBody>
      </p:sp>
      <p:sp>
        <p:nvSpPr>
          <p:cNvPr id="98" name="TextBox 5"/>
          <p:cNvSpPr txBox="1"/>
          <p:nvPr/>
        </p:nvSpPr>
        <p:spPr>
          <a:xfrm>
            <a:off x="777240" y="6263640"/>
            <a:ext cx="2522612" cy="1651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b="1" spc="150" sz="1100">
                <a:solidFill>
                  <a:srgbClr val="FDF6F1"/>
                </a:solidFill>
                <a:latin typeface="Archivo"/>
                <a:ea typeface="Archivo"/>
                <a:cs typeface="Archivo"/>
                <a:sym typeface="Archivo"/>
              </a:defRPr>
            </a:lvl1pPr>
          </a:lstStyle>
          <a:p>
            <a:pPr/>
            <a:r>
              <a:t>FOUNDER'S TABLE NETWORK</a:t>
            </a:r>
          </a:p>
        </p:txBody>
      </p:sp>
      <p:sp>
        <p:nvSpPr>
          <p:cNvPr id="99" name="TextBox 6"/>
          <p:cNvSpPr txBox="1"/>
          <p:nvPr/>
        </p:nvSpPr>
        <p:spPr>
          <a:xfrm>
            <a:off x="10789919" y="6263640"/>
            <a:ext cx="109728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r">
              <a:defRPr b="1" spc="100" sz="1300">
                <a:solidFill>
                  <a:srgbClr val="FDF6F1"/>
                </a:solidFill>
                <a:latin typeface="Archivo"/>
                <a:ea typeface="Archivo"/>
                <a:cs typeface="Archivo"/>
                <a:sym typeface="Archivo"/>
              </a:defRPr>
            </a:lvl1pPr>
          </a:lstStyle>
          <a:p>
            <a:pPr/>
            <a:r>
              <a:t>1 / 13</a:t>
            </a:r>
          </a:p>
        </p:txBody>
      </p:sp>
    </p:spTree>
  </p:cSld>
  <p:clrMapOvr>
    <a:masterClrMapping/>
  </p:clrMapOvr>
  <p:transition xmlns:p14="http://schemas.microsoft.com/office/powerpoint/2010/main" spd="med" advClick="1"/>
</p:sld>
</file>

<file path=ppt/slides/slide10.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8EDE5"/>
        </a:solidFill>
      </p:bgPr>
    </p:bg>
    <p:spTree>
      <p:nvGrpSpPr>
        <p:cNvPr id="1" name=""/>
        <p:cNvGrpSpPr/>
        <p:nvPr/>
      </p:nvGrpSpPr>
      <p:grpSpPr>
        <a:xfrm>
          <a:off x="0" y="0"/>
          <a:ext cx="0" cy="0"/>
          <a:chOff x="0" y="0"/>
          <a:chExt cx="0" cy="0"/>
        </a:xfrm>
      </p:grpSpPr>
      <p:sp>
        <p:nvSpPr>
          <p:cNvPr id="188" name="TextBox 1"/>
          <p:cNvSpPr txBox="1"/>
          <p:nvPr/>
        </p:nvSpPr>
        <p:spPr>
          <a:xfrm>
            <a:off x="777240" y="502919"/>
            <a:ext cx="5486401"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pc="320" sz="1500">
                <a:solidFill>
                  <a:srgbClr val="8A6A68"/>
                </a:solidFill>
                <a:latin typeface="Archivo"/>
                <a:ea typeface="Archivo"/>
                <a:cs typeface="Archivo"/>
                <a:sym typeface="Archivo"/>
              </a:defRPr>
            </a:lvl1pPr>
          </a:lstStyle>
          <a:p>
            <a:pPr/>
            <a:r>
              <a:t>THE GRANT</a:t>
            </a:r>
          </a:p>
        </p:txBody>
      </p:sp>
      <p:sp>
        <p:nvSpPr>
          <p:cNvPr id="189" name="TextBox 2"/>
          <p:cNvSpPr txBox="1"/>
          <p:nvPr/>
        </p:nvSpPr>
        <p:spPr>
          <a:xfrm>
            <a:off x="777240" y="960119"/>
            <a:ext cx="8686801" cy="520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z="3400">
                <a:solidFill>
                  <a:srgbClr val="4C0F16"/>
                </a:solidFill>
                <a:latin typeface="Archivo"/>
                <a:ea typeface="Archivo"/>
                <a:cs typeface="Archivo"/>
                <a:sym typeface="Archivo"/>
              </a:defRPr>
            </a:lvl1pPr>
          </a:lstStyle>
          <a:p>
            <a:pPr/>
            <a:r>
              <a:t>The kickoff dinner.</a:t>
            </a:r>
          </a:p>
        </p:txBody>
      </p:sp>
      <p:sp>
        <p:nvSpPr>
          <p:cNvPr id="190" name="Rectangle 3"/>
          <p:cNvSpPr/>
          <p:nvPr/>
        </p:nvSpPr>
        <p:spPr>
          <a:xfrm>
            <a:off x="795527" y="1783079"/>
            <a:ext cx="1005840" cy="50801"/>
          </a:xfrm>
          <a:prstGeom prst="rect">
            <a:avLst/>
          </a:prstGeom>
          <a:solidFill>
            <a:srgbClr val="E31B23"/>
          </a:solidFill>
          <a:ln w="12700">
            <a:miter lim="400000"/>
          </a:ln>
        </p:spPr>
        <p:txBody>
          <a:bodyPr lIns="45719" rIns="45719" anchor="ctr"/>
          <a:lstStyle/>
          <a:p>
            <a:pPr algn="ctr">
              <a:defRPr>
                <a:solidFill>
                  <a:srgbClr val="FFFFFF"/>
                </a:solidFill>
              </a:defRPr>
            </a:pPr>
          </a:p>
        </p:txBody>
      </p:sp>
      <p:sp>
        <p:nvSpPr>
          <p:cNvPr id="191" name="TextBox 4"/>
          <p:cNvSpPr txBox="1"/>
          <p:nvPr/>
        </p:nvSpPr>
        <p:spPr>
          <a:xfrm>
            <a:off x="777239" y="2468879"/>
            <a:ext cx="4206242" cy="9779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z="6400">
                <a:solidFill>
                  <a:srgbClr val="E31B23"/>
                </a:solidFill>
                <a:latin typeface="Archivo"/>
                <a:ea typeface="Archivo"/>
                <a:cs typeface="Archivo"/>
                <a:sym typeface="Archivo"/>
              </a:defRPr>
            </a:lvl1pPr>
          </a:lstStyle>
          <a:p>
            <a:pPr/>
            <a:r>
              <a:t>$65</a:t>
            </a:r>
          </a:p>
        </p:txBody>
      </p:sp>
      <p:sp>
        <p:nvSpPr>
          <p:cNvPr id="192" name="TextBox 5"/>
          <p:cNvSpPr txBox="1"/>
          <p:nvPr/>
        </p:nvSpPr>
        <p:spPr>
          <a:xfrm>
            <a:off x="777239" y="3520440"/>
            <a:ext cx="4206242" cy="2540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z="1700">
                <a:solidFill>
                  <a:srgbClr val="8A6A68"/>
                </a:solidFill>
                <a:latin typeface="Archivo"/>
                <a:ea typeface="Archivo"/>
                <a:cs typeface="Archivo"/>
                <a:sym typeface="Archivo"/>
              </a:defRPr>
            </a:lvl1pPr>
          </a:lstStyle>
          <a:p>
            <a:pPr/>
            <a:r>
              <a:t>per person, cash component</a:t>
            </a:r>
          </a:p>
        </p:txBody>
      </p:sp>
      <p:sp>
        <p:nvSpPr>
          <p:cNvPr id="193" name="TextBox 6"/>
          <p:cNvSpPr txBox="1"/>
          <p:nvPr/>
        </p:nvSpPr>
        <p:spPr>
          <a:xfrm>
            <a:off x="5120640" y="2468879"/>
            <a:ext cx="4206241" cy="9779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z="6400">
                <a:solidFill>
                  <a:srgbClr val="E31B23"/>
                </a:solidFill>
                <a:latin typeface="Archivo"/>
                <a:ea typeface="Archivo"/>
                <a:cs typeface="Archivo"/>
                <a:sym typeface="Archivo"/>
              </a:defRPr>
            </a:lvl1pPr>
          </a:lstStyle>
          <a:p>
            <a:pPr/>
            <a:r>
              <a:t>20</a:t>
            </a:r>
          </a:p>
        </p:txBody>
      </p:sp>
      <p:sp>
        <p:nvSpPr>
          <p:cNvPr id="194" name="TextBox 7"/>
          <p:cNvSpPr txBox="1"/>
          <p:nvPr/>
        </p:nvSpPr>
        <p:spPr>
          <a:xfrm>
            <a:off x="5120640" y="3520440"/>
            <a:ext cx="4206241" cy="2540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z="1700">
                <a:solidFill>
                  <a:srgbClr val="8A6A68"/>
                </a:solidFill>
                <a:latin typeface="Archivo"/>
                <a:ea typeface="Archivo"/>
                <a:cs typeface="Archivo"/>
                <a:sym typeface="Archivo"/>
              </a:defRPr>
            </a:lvl1pPr>
          </a:lstStyle>
          <a:p>
            <a:pPr/>
            <a:r>
              <a:t>guests, maximum</a:t>
            </a:r>
          </a:p>
        </p:txBody>
      </p:sp>
      <p:sp>
        <p:nvSpPr>
          <p:cNvPr id="195" name="Rectangle 8"/>
          <p:cNvSpPr/>
          <p:nvPr/>
        </p:nvSpPr>
        <p:spPr>
          <a:xfrm>
            <a:off x="795527" y="4434840"/>
            <a:ext cx="10607042" cy="12701"/>
          </a:xfrm>
          <a:prstGeom prst="rect">
            <a:avLst/>
          </a:prstGeom>
          <a:solidFill>
            <a:srgbClr val="D9CFC4"/>
          </a:solidFill>
          <a:ln w="12700">
            <a:miter lim="400000"/>
          </a:ln>
        </p:spPr>
        <p:txBody>
          <a:bodyPr lIns="45719" rIns="45719" anchor="ctr"/>
          <a:lstStyle/>
          <a:p>
            <a:pPr algn="ctr">
              <a:defRPr>
                <a:solidFill>
                  <a:srgbClr val="FFFFFF"/>
                </a:solidFill>
              </a:defRPr>
            </a:pPr>
          </a:p>
        </p:txBody>
      </p:sp>
      <p:sp>
        <p:nvSpPr>
          <p:cNvPr id="196" name="TextBox 9"/>
          <p:cNvSpPr txBox="1"/>
          <p:nvPr/>
        </p:nvSpPr>
        <p:spPr>
          <a:xfrm>
            <a:off x="777240" y="4709159"/>
            <a:ext cx="10058401" cy="67183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30000"/>
              </a:lnSpc>
              <a:defRPr sz="1900">
                <a:solidFill>
                  <a:srgbClr val="6A2429"/>
                </a:solidFill>
                <a:latin typeface="Archivo"/>
                <a:ea typeface="Archivo"/>
                <a:cs typeface="Archivo"/>
                <a:sym typeface="Archivo"/>
              </a:defRPr>
            </a:lvl1pPr>
          </a:lstStyle>
          <a:p>
            <a:pPr/>
            <a:r>
              <a:t>Any event-related cost is eligible — the dinner is the on-ramp to the 8-week study that follows it.</a:t>
            </a:r>
          </a:p>
        </p:txBody>
      </p:sp>
      <p:sp>
        <p:nvSpPr>
          <p:cNvPr id="197" name="TextBox 10"/>
          <p:cNvSpPr txBox="1"/>
          <p:nvPr/>
        </p:nvSpPr>
        <p:spPr>
          <a:xfrm>
            <a:off x="777240" y="6263640"/>
            <a:ext cx="2522612" cy="1651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b="1" spc="150" sz="1100">
                <a:solidFill>
                  <a:srgbClr val="4C0F16"/>
                </a:solidFill>
                <a:latin typeface="Archivo"/>
                <a:ea typeface="Archivo"/>
                <a:cs typeface="Archivo"/>
                <a:sym typeface="Archivo"/>
              </a:defRPr>
            </a:lvl1pPr>
          </a:lstStyle>
          <a:p>
            <a:pPr/>
            <a:r>
              <a:t>FOUNDER'S TABLE NETWORK</a:t>
            </a:r>
          </a:p>
        </p:txBody>
      </p:sp>
      <p:sp>
        <p:nvSpPr>
          <p:cNvPr id="198" name="TextBox 11"/>
          <p:cNvSpPr txBox="1"/>
          <p:nvPr/>
        </p:nvSpPr>
        <p:spPr>
          <a:xfrm>
            <a:off x="10789919" y="6263640"/>
            <a:ext cx="109728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r">
              <a:defRPr b="1" spc="100" sz="1300">
                <a:solidFill>
                  <a:srgbClr val="8A6A68"/>
                </a:solidFill>
                <a:latin typeface="Archivo"/>
                <a:ea typeface="Archivo"/>
                <a:cs typeface="Archivo"/>
                <a:sym typeface="Archivo"/>
              </a:defRPr>
            </a:lvl1pPr>
          </a:lstStyle>
          <a:p>
            <a:pPr/>
            <a:r>
              <a:t>10 / 13</a:t>
            </a:r>
          </a:p>
        </p:txBody>
      </p:sp>
    </p:spTree>
  </p:cSld>
  <p:clrMapOvr>
    <a:masterClrMapping/>
  </p:clrMapOvr>
  <p:transition xmlns:p14="http://schemas.microsoft.com/office/powerpoint/2010/main" spd="med" advClick="1"/>
</p:sld>
</file>

<file path=ppt/slides/slide11.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8EDE5"/>
        </a:solidFill>
      </p:bgPr>
    </p:bg>
    <p:spTree>
      <p:nvGrpSpPr>
        <p:cNvPr id="1" name=""/>
        <p:cNvGrpSpPr/>
        <p:nvPr/>
      </p:nvGrpSpPr>
      <p:grpSpPr>
        <a:xfrm>
          <a:off x="0" y="0"/>
          <a:ext cx="0" cy="0"/>
          <a:chOff x="0" y="0"/>
          <a:chExt cx="0" cy="0"/>
        </a:xfrm>
      </p:grpSpPr>
      <p:sp>
        <p:nvSpPr>
          <p:cNvPr id="200" name="TextBox 1"/>
          <p:cNvSpPr txBox="1"/>
          <p:nvPr/>
        </p:nvSpPr>
        <p:spPr>
          <a:xfrm>
            <a:off x="777240" y="502919"/>
            <a:ext cx="5486401"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pc="320" sz="1500">
                <a:solidFill>
                  <a:srgbClr val="8A6A68"/>
                </a:solidFill>
                <a:latin typeface="Archivo"/>
                <a:ea typeface="Archivo"/>
                <a:cs typeface="Archivo"/>
                <a:sym typeface="Archivo"/>
              </a:defRPr>
            </a:lvl1pPr>
          </a:lstStyle>
          <a:p>
            <a:pPr/>
            <a:r>
              <a:t>THE GRANT</a:t>
            </a:r>
          </a:p>
        </p:txBody>
      </p:sp>
      <p:sp>
        <p:nvSpPr>
          <p:cNvPr id="201" name="TextBox 2"/>
          <p:cNvSpPr txBox="1"/>
          <p:nvPr/>
        </p:nvSpPr>
        <p:spPr>
          <a:xfrm>
            <a:off x="777240" y="960119"/>
            <a:ext cx="8686801" cy="520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z="3400">
                <a:solidFill>
                  <a:srgbClr val="4C0F16"/>
                </a:solidFill>
                <a:latin typeface="Archivo"/>
                <a:ea typeface="Archivo"/>
                <a:cs typeface="Archivo"/>
                <a:sym typeface="Archivo"/>
              </a:defRPr>
            </a:lvl1pPr>
          </a:lstStyle>
          <a:p>
            <a:pPr/>
            <a:r>
              <a:t>How it works.</a:t>
            </a:r>
          </a:p>
        </p:txBody>
      </p:sp>
      <p:sp>
        <p:nvSpPr>
          <p:cNvPr id="202" name="Rectangle 3"/>
          <p:cNvSpPr/>
          <p:nvPr/>
        </p:nvSpPr>
        <p:spPr>
          <a:xfrm>
            <a:off x="795527" y="1783079"/>
            <a:ext cx="1005840" cy="50801"/>
          </a:xfrm>
          <a:prstGeom prst="rect">
            <a:avLst/>
          </a:prstGeom>
          <a:solidFill>
            <a:srgbClr val="E31B23"/>
          </a:solidFill>
          <a:ln w="12700">
            <a:miter lim="400000"/>
          </a:ln>
        </p:spPr>
        <p:txBody>
          <a:bodyPr lIns="45719" rIns="45719" anchor="ctr"/>
          <a:lstStyle/>
          <a:p>
            <a:pPr algn="ctr">
              <a:defRPr>
                <a:solidFill>
                  <a:srgbClr val="FFFFFF"/>
                </a:solidFill>
              </a:defRPr>
            </a:pPr>
          </a:p>
        </p:txBody>
      </p:sp>
      <p:grpSp>
        <p:nvGrpSpPr>
          <p:cNvPr id="205" name="Hexagon 4"/>
          <p:cNvGrpSpPr/>
          <p:nvPr/>
        </p:nvGrpSpPr>
        <p:grpSpPr>
          <a:xfrm>
            <a:off x="777239" y="2331720"/>
            <a:ext cx="868682" cy="868681"/>
            <a:chOff x="0" y="0"/>
            <a:chExt cx="868680" cy="868680"/>
          </a:xfrm>
        </p:grpSpPr>
        <p:sp>
          <p:nvSpPr>
            <p:cNvPr id="203" name="Shape"/>
            <p:cNvSpPr/>
            <p:nvPr/>
          </p:nvSpPr>
          <p:spPr>
            <a:xfrm>
              <a:off x="-1" y="-1"/>
              <a:ext cx="868682" cy="8686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0800"/>
                  </a:moveTo>
                  <a:lnTo>
                    <a:pt x="6480" y="0"/>
                  </a:lnTo>
                  <a:lnTo>
                    <a:pt x="15120" y="0"/>
                  </a:lnTo>
                  <a:lnTo>
                    <a:pt x="21600" y="10800"/>
                  </a:lnTo>
                  <a:lnTo>
                    <a:pt x="15120" y="21600"/>
                  </a:lnTo>
                  <a:lnTo>
                    <a:pt x="6480" y="21600"/>
                  </a:lnTo>
                  <a:close/>
                </a:path>
              </a:pathLst>
            </a:custGeom>
            <a:solidFill>
              <a:srgbClr val="E31B23"/>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204" name="01"/>
            <p:cNvSpPr txBox="1"/>
            <p:nvPr/>
          </p:nvSpPr>
          <p:spPr>
            <a:xfrm>
              <a:off x="272601" y="269239"/>
              <a:ext cx="323478" cy="330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lvl1pPr algn="ctr">
                <a:defRPr b="1" sz="2200">
                  <a:solidFill>
                    <a:srgbClr val="FFFFFF"/>
                  </a:solidFill>
                  <a:latin typeface="Archivo"/>
                  <a:ea typeface="Archivo"/>
                  <a:cs typeface="Archivo"/>
                  <a:sym typeface="Archivo"/>
                </a:defRPr>
              </a:lvl1pPr>
            </a:lstStyle>
            <a:p>
              <a:pPr/>
              <a:r>
                <a:t>01</a:t>
              </a:r>
            </a:p>
          </p:txBody>
        </p:sp>
      </p:grpSp>
      <p:sp>
        <p:nvSpPr>
          <p:cNvPr id="206" name="TextBox 5"/>
          <p:cNvSpPr txBox="1"/>
          <p:nvPr/>
        </p:nvSpPr>
        <p:spPr>
          <a:xfrm>
            <a:off x="777240" y="3383279"/>
            <a:ext cx="2606040" cy="2921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04999"/>
              </a:lnSpc>
              <a:defRPr b="1" sz="1900">
                <a:solidFill>
                  <a:srgbClr val="4C0F16"/>
                </a:solidFill>
                <a:latin typeface="Archivo"/>
                <a:ea typeface="Archivo"/>
                <a:cs typeface="Archivo"/>
                <a:sym typeface="Archivo"/>
              </a:defRPr>
            </a:lvl1pPr>
          </a:lstStyle>
          <a:p>
            <a:pPr/>
            <a:r>
              <a:t>Set a date</a:t>
            </a:r>
          </a:p>
        </p:txBody>
      </p:sp>
      <p:sp>
        <p:nvSpPr>
          <p:cNvPr id="207" name="TextBox 6"/>
          <p:cNvSpPr txBox="1"/>
          <p:nvPr/>
        </p:nvSpPr>
        <p:spPr>
          <a:xfrm>
            <a:off x="777240" y="4160520"/>
            <a:ext cx="2606040" cy="4965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30000"/>
              </a:lnSpc>
              <a:defRPr sz="1400">
                <a:solidFill>
                  <a:srgbClr val="6A2429"/>
                </a:solidFill>
                <a:latin typeface="Archivo"/>
                <a:ea typeface="Archivo"/>
                <a:cs typeface="Archivo"/>
                <a:sym typeface="Archivo"/>
              </a:defRPr>
            </a:lvl1pPr>
          </a:lstStyle>
          <a:p>
            <a:pPr/>
            <a:r>
              <a:t>Schedule the kickoff dinner and begin facilitator training.</a:t>
            </a:r>
          </a:p>
        </p:txBody>
      </p:sp>
      <p:grpSp>
        <p:nvGrpSpPr>
          <p:cNvPr id="210" name="Hexagon 7"/>
          <p:cNvGrpSpPr/>
          <p:nvPr/>
        </p:nvGrpSpPr>
        <p:grpSpPr>
          <a:xfrm>
            <a:off x="3611879" y="2331720"/>
            <a:ext cx="868681" cy="868681"/>
            <a:chOff x="0" y="0"/>
            <a:chExt cx="868680" cy="868680"/>
          </a:xfrm>
        </p:grpSpPr>
        <p:sp>
          <p:nvSpPr>
            <p:cNvPr id="208" name="Shape"/>
            <p:cNvSpPr/>
            <p:nvPr/>
          </p:nvSpPr>
          <p:spPr>
            <a:xfrm>
              <a:off x="-1" y="-1"/>
              <a:ext cx="868682" cy="8686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0800"/>
                  </a:moveTo>
                  <a:lnTo>
                    <a:pt x="6480" y="0"/>
                  </a:lnTo>
                  <a:lnTo>
                    <a:pt x="15120" y="0"/>
                  </a:lnTo>
                  <a:lnTo>
                    <a:pt x="21600" y="10800"/>
                  </a:lnTo>
                  <a:lnTo>
                    <a:pt x="15120" y="21600"/>
                  </a:lnTo>
                  <a:lnTo>
                    <a:pt x="6480" y="21600"/>
                  </a:lnTo>
                  <a:close/>
                </a:path>
              </a:pathLst>
            </a:custGeom>
            <a:solidFill>
              <a:srgbClr val="E31B23"/>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209" name="02"/>
            <p:cNvSpPr txBox="1"/>
            <p:nvPr/>
          </p:nvSpPr>
          <p:spPr>
            <a:xfrm>
              <a:off x="272601" y="269239"/>
              <a:ext cx="323478" cy="330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lvl1pPr algn="ctr">
                <a:defRPr b="1" sz="2200">
                  <a:solidFill>
                    <a:srgbClr val="FFFFFF"/>
                  </a:solidFill>
                  <a:latin typeface="Archivo"/>
                  <a:ea typeface="Archivo"/>
                  <a:cs typeface="Archivo"/>
                  <a:sym typeface="Archivo"/>
                </a:defRPr>
              </a:lvl1pPr>
            </a:lstStyle>
            <a:p>
              <a:pPr/>
              <a:r>
                <a:t>02</a:t>
              </a:r>
            </a:p>
          </p:txBody>
        </p:sp>
      </p:grpSp>
      <p:sp>
        <p:nvSpPr>
          <p:cNvPr id="211" name="TextBox 8"/>
          <p:cNvSpPr txBox="1"/>
          <p:nvPr/>
        </p:nvSpPr>
        <p:spPr>
          <a:xfrm>
            <a:off x="3611879" y="3383279"/>
            <a:ext cx="2606041" cy="2921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04999"/>
              </a:lnSpc>
              <a:defRPr b="1" sz="1900">
                <a:solidFill>
                  <a:srgbClr val="4C0F16"/>
                </a:solidFill>
                <a:latin typeface="Archivo"/>
                <a:ea typeface="Archivo"/>
                <a:cs typeface="Archivo"/>
                <a:sym typeface="Archivo"/>
              </a:defRPr>
            </a:lvl1pPr>
          </a:lstStyle>
          <a:p>
            <a:pPr/>
            <a:r>
              <a:t>Sign the grant offer</a:t>
            </a:r>
          </a:p>
        </p:txBody>
      </p:sp>
      <p:sp>
        <p:nvSpPr>
          <p:cNvPr id="212" name="TextBox 9"/>
          <p:cNvSpPr txBox="1"/>
          <p:nvPr/>
        </p:nvSpPr>
        <p:spPr>
          <a:xfrm>
            <a:off x="3611879" y="4160520"/>
            <a:ext cx="2606041" cy="4965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30000"/>
              </a:lnSpc>
              <a:defRPr sz="1400">
                <a:solidFill>
                  <a:srgbClr val="6A2429"/>
                </a:solidFill>
                <a:latin typeface="Archivo"/>
                <a:ea typeface="Archivo"/>
                <a:cs typeface="Archivo"/>
                <a:sym typeface="Archivo"/>
              </a:defRPr>
            </a:lvl1pPr>
          </a:lstStyle>
          <a:p>
            <a:pPr/>
            <a:r>
              <a:t>Your leadership team reviews and signs off on the specifics.</a:t>
            </a:r>
          </a:p>
        </p:txBody>
      </p:sp>
      <p:grpSp>
        <p:nvGrpSpPr>
          <p:cNvPr id="215" name="Hexagon 10"/>
          <p:cNvGrpSpPr/>
          <p:nvPr/>
        </p:nvGrpSpPr>
        <p:grpSpPr>
          <a:xfrm>
            <a:off x="6446520" y="2331720"/>
            <a:ext cx="868681" cy="868681"/>
            <a:chOff x="0" y="0"/>
            <a:chExt cx="868680" cy="868680"/>
          </a:xfrm>
        </p:grpSpPr>
        <p:sp>
          <p:nvSpPr>
            <p:cNvPr id="213" name="Shape"/>
            <p:cNvSpPr/>
            <p:nvPr/>
          </p:nvSpPr>
          <p:spPr>
            <a:xfrm>
              <a:off x="-1" y="-1"/>
              <a:ext cx="868682" cy="8686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0800"/>
                  </a:moveTo>
                  <a:lnTo>
                    <a:pt x="6480" y="0"/>
                  </a:lnTo>
                  <a:lnTo>
                    <a:pt x="15120" y="0"/>
                  </a:lnTo>
                  <a:lnTo>
                    <a:pt x="21600" y="10800"/>
                  </a:lnTo>
                  <a:lnTo>
                    <a:pt x="15120" y="21600"/>
                  </a:lnTo>
                  <a:lnTo>
                    <a:pt x="6480" y="21600"/>
                  </a:lnTo>
                  <a:close/>
                </a:path>
              </a:pathLst>
            </a:custGeom>
            <a:solidFill>
              <a:srgbClr val="E31B23"/>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214" name="03"/>
            <p:cNvSpPr txBox="1"/>
            <p:nvPr/>
          </p:nvSpPr>
          <p:spPr>
            <a:xfrm>
              <a:off x="272601" y="269239"/>
              <a:ext cx="323478" cy="330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lvl1pPr algn="ctr">
                <a:defRPr b="1" sz="2200">
                  <a:solidFill>
                    <a:srgbClr val="FFFFFF"/>
                  </a:solidFill>
                  <a:latin typeface="Archivo"/>
                  <a:ea typeface="Archivo"/>
                  <a:cs typeface="Archivo"/>
                  <a:sym typeface="Archivo"/>
                </a:defRPr>
              </a:lvl1pPr>
            </a:lstStyle>
            <a:p>
              <a:pPr/>
              <a:r>
                <a:t>03</a:t>
              </a:r>
            </a:p>
          </p:txBody>
        </p:sp>
      </p:grpSp>
      <p:sp>
        <p:nvSpPr>
          <p:cNvPr id="216" name="TextBox 11"/>
          <p:cNvSpPr txBox="1"/>
          <p:nvPr/>
        </p:nvSpPr>
        <p:spPr>
          <a:xfrm>
            <a:off x="6446520" y="3383279"/>
            <a:ext cx="2606041" cy="2921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04999"/>
              </a:lnSpc>
              <a:defRPr b="1" sz="1900">
                <a:solidFill>
                  <a:srgbClr val="4C0F16"/>
                </a:solidFill>
                <a:latin typeface="Archivo"/>
                <a:ea typeface="Archivo"/>
                <a:cs typeface="Archivo"/>
                <a:sym typeface="Archivo"/>
              </a:defRPr>
            </a:lvl1pPr>
          </a:lstStyle>
          <a:p>
            <a:pPr/>
            <a:r>
              <a:t>Receive materials</a:t>
            </a:r>
          </a:p>
        </p:txBody>
      </p:sp>
      <p:sp>
        <p:nvSpPr>
          <p:cNvPr id="217" name="TextBox 12"/>
          <p:cNvSpPr txBox="1"/>
          <p:nvPr/>
        </p:nvSpPr>
        <p:spPr>
          <a:xfrm>
            <a:off x="6446520" y="4160520"/>
            <a:ext cx="2606041" cy="77724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30000"/>
              </a:lnSpc>
              <a:defRPr sz="1400">
                <a:solidFill>
                  <a:srgbClr val="6A2429"/>
                </a:solidFill>
                <a:latin typeface="Archivo"/>
                <a:ea typeface="Archivo"/>
                <a:cs typeface="Archivo"/>
                <a:sym typeface="Archivo"/>
              </a:defRPr>
            </a:lvl1pPr>
          </a:lstStyle>
          <a:p>
            <a:pPr/>
            <a:r>
              <a:t>Grant funds, resources, and promotional items are sent to your church.</a:t>
            </a:r>
          </a:p>
        </p:txBody>
      </p:sp>
      <p:grpSp>
        <p:nvGrpSpPr>
          <p:cNvPr id="220" name="Hexagon 13"/>
          <p:cNvGrpSpPr/>
          <p:nvPr/>
        </p:nvGrpSpPr>
        <p:grpSpPr>
          <a:xfrm>
            <a:off x="9281159" y="2331720"/>
            <a:ext cx="868681" cy="868681"/>
            <a:chOff x="0" y="0"/>
            <a:chExt cx="868680" cy="868680"/>
          </a:xfrm>
        </p:grpSpPr>
        <p:sp>
          <p:nvSpPr>
            <p:cNvPr id="218" name="Shape"/>
            <p:cNvSpPr/>
            <p:nvPr/>
          </p:nvSpPr>
          <p:spPr>
            <a:xfrm>
              <a:off x="-1" y="-1"/>
              <a:ext cx="868682" cy="868682"/>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0800"/>
                  </a:moveTo>
                  <a:lnTo>
                    <a:pt x="6480" y="0"/>
                  </a:lnTo>
                  <a:lnTo>
                    <a:pt x="15120" y="0"/>
                  </a:lnTo>
                  <a:lnTo>
                    <a:pt x="21600" y="10800"/>
                  </a:lnTo>
                  <a:lnTo>
                    <a:pt x="15120" y="21600"/>
                  </a:lnTo>
                  <a:lnTo>
                    <a:pt x="6480" y="21600"/>
                  </a:lnTo>
                  <a:close/>
                </a:path>
              </a:pathLst>
            </a:custGeom>
            <a:solidFill>
              <a:srgbClr val="E31B23"/>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219" name="04"/>
            <p:cNvSpPr txBox="1"/>
            <p:nvPr/>
          </p:nvSpPr>
          <p:spPr>
            <a:xfrm>
              <a:off x="272601" y="269239"/>
              <a:ext cx="323478" cy="330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lvl1pPr algn="ctr">
                <a:defRPr b="1" sz="2200">
                  <a:solidFill>
                    <a:srgbClr val="FFFFFF"/>
                  </a:solidFill>
                  <a:latin typeface="Archivo"/>
                  <a:ea typeface="Archivo"/>
                  <a:cs typeface="Archivo"/>
                  <a:sym typeface="Archivo"/>
                </a:defRPr>
              </a:lvl1pPr>
            </a:lstStyle>
            <a:p>
              <a:pPr/>
              <a:r>
                <a:t>04</a:t>
              </a:r>
            </a:p>
          </p:txBody>
        </p:sp>
      </p:grpSp>
      <p:sp>
        <p:nvSpPr>
          <p:cNvPr id="221" name="TextBox 14"/>
          <p:cNvSpPr txBox="1"/>
          <p:nvPr/>
        </p:nvSpPr>
        <p:spPr>
          <a:xfrm>
            <a:off x="9281159" y="3383279"/>
            <a:ext cx="2606041" cy="2921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04999"/>
              </a:lnSpc>
              <a:defRPr b="1" sz="1900">
                <a:solidFill>
                  <a:srgbClr val="4C0F16"/>
                </a:solidFill>
                <a:latin typeface="Archivo"/>
                <a:ea typeface="Archivo"/>
                <a:cs typeface="Archivo"/>
                <a:sym typeface="Archivo"/>
              </a:defRPr>
            </a:lvl1pPr>
          </a:lstStyle>
          <a:p>
            <a:pPr/>
            <a:r>
              <a:t>Complete the study</a:t>
            </a:r>
          </a:p>
        </p:txBody>
      </p:sp>
      <p:sp>
        <p:nvSpPr>
          <p:cNvPr id="222" name="TextBox 15"/>
          <p:cNvSpPr txBox="1"/>
          <p:nvPr/>
        </p:nvSpPr>
        <p:spPr>
          <a:xfrm>
            <a:off x="9281159" y="4160520"/>
            <a:ext cx="2606041" cy="77724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30000"/>
              </a:lnSpc>
              <a:defRPr sz="1400">
                <a:solidFill>
                  <a:srgbClr val="6A2429"/>
                </a:solidFill>
                <a:latin typeface="Archivo"/>
                <a:ea typeface="Archivo"/>
                <a:cs typeface="Archivo"/>
                <a:sym typeface="Archivo"/>
              </a:defRPr>
            </a:lvl1pPr>
          </a:lstStyle>
          <a:p>
            <a:pPr/>
            <a:r>
              <a:t>Participants run the 8-week study and complete the discipleship assessments.</a:t>
            </a:r>
          </a:p>
        </p:txBody>
      </p:sp>
      <p:sp>
        <p:nvSpPr>
          <p:cNvPr id="223" name="TextBox 16"/>
          <p:cNvSpPr txBox="1"/>
          <p:nvPr/>
        </p:nvSpPr>
        <p:spPr>
          <a:xfrm>
            <a:off x="777240" y="6263640"/>
            <a:ext cx="2522612" cy="1651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b="1" spc="150" sz="1100">
                <a:solidFill>
                  <a:srgbClr val="4C0F16"/>
                </a:solidFill>
                <a:latin typeface="Archivo"/>
                <a:ea typeface="Archivo"/>
                <a:cs typeface="Archivo"/>
                <a:sym typeface="Archivo"/>
              </a:defRPr>
            </a:lvl1pPr>
          </a:lstStyle>
          <a:p>
            <a:pPr/>
            <a:r>
              <a:t>FOUNDER'S TABLE NETWORK</a:t>
            </a:r>
          </a:p>
        </p:txBody>
      </p:sp>
      <p:sp>
        <p:nvSpPr>
          <p:cNvPr id="224" name="TextBox 17"/>
          <p:cNvSpPr txBox="1"/>
          <p:nvPr/>
        </p:nvSpPr>
        <p:spPr>
          <a:xfrm>
            <a:off x="10789919" y="6263640"/>
            <a:ext cx="109728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r">
              <a:defRPr b="1" spc="100" sz="1300">
                <a:solidFill>
                  <a:srgbClr val="8A6A68"/>
                </a:solidFill>
                <a:latin typeface="Archivo"/>
                <a:ea typeface="Archivo"/>
                <a:cs typeface="Archivo"/>
                <a:sym typeface="Archivo"/>
              </a:defRPr>
            </a:lvl1pPr>
          </a:lstStyle>
          <a:p>
            <a:pPr/>
            <a:r>
              <a:t>11 / 13</a:t>
            </a:r>
          </a:p>
        </p:txBody>
      </p:sp>
    </p:spTree>
  </p:cSld>
  <p:clrMapOvr>
    <a:masterClrMapping/>
  </p:clrMapOvr>
  <p:transition xmlns:p14="http://schemas.microsoft.com/office/powerpoint/2010/main" spd="med" advClick="1"/>
</p:sld>
</file>

<file path=ppt/slides/slide1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8EDE5"/>
        </a:solidFill>
      </p:bgPr>
    </p:bg>
    <p:spTree>
      <p:nvGrpSpPr>
        <p:cNvPr id="1" name=""/>
        <p:cNvGrpSpPr/>
        <p:nvPr/>
      </p:nvGrpSpPr>
      <p:grpSpPr>
        <a:xfrm>
          <a:off x="0" y="0"/>
          <a:ext cx="0" cy="0"/>
          <a:chOff x="0" y="0"/>
          <a:chExt cx="0" cy="0"/>
        </a:xfrm>
      </p:grpSpPr>
      <p:sp>
        <p:nvSpPr>
          <p:cNvPr id="226" name="TextBox 1"/>
          <p:cNvSpPr txBox="1"/>
          <p:nvPr/>
        </p:nvSpPr>
        <p:spPr>
          <a:xfrm>
            <a:off x="777240" y="502919"/>
            <a:ext cx="5486401"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pc="320" sz="1500">
                <a:solidFill>
                  <a:srgbClr val="8A6A68"/>
                </a:solidFill>
                <a:latin typeface="Archivo"/>
                <a:ea typeface="Archivo"/>
                <a:cs typeface="Archivo"/>
                <a:sym typeface="Archivo"/>
              </a:defRPr>
            </a:lvl1pPr>
          </a:lstStyle>
          <a:p>
            <a:pPr/>
            <a:r>
              <a:t>THE GRANT</a:t>
            </a:r>
          </a:p>
        </p:txBody>
      </p:sp>
      <p:sp>
        <p:nvSpPr>
          <p:cNvPr id="227" name="TextBox 2"/>
          <p:cNvSpPr txBox="1"/>
          <p:nvPr/>
        </p:nvSpPr>
        <p:spPr>
          <a:xfrm>
            <a:off x="777240" y="960119"/>
            <a:ext cx="8686801" cy="520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z="3400">
                <a:solidFill>
                  <a:srgbClr val="4C0F16"/>
                </a:solidFill>
                <a:latin typeface="Archivo"/>
                <a:ea typeface="Archivo"/>
                <a:cs typeface="Archivo"/>
                <a:sym typeface="Archivo"/>
              </a:defRPr>
            </a:lvl1pPr>
          </a:lstStyle>
          <a:p>
            <a:pPr/>
            <a:r>
              <a:t>After the dinner.</a:t>
            </a:r>
          </a:p>
        </p:txBody>
      </p:sp>
      <p:sp>
        <p:nvSpPr>
          <p:cNvPr id="228" name="Rectangle 3"/>
          <p:cNvSpPr/>
          <p:nvPr/>
        </p:nvSpPr>
        <p:spPr>
          <a:xfrm>
            <a:off x="795527" y="1783079"/>
            <a:ext cx="1005840" cy="50801"/>
          </a:xfrm>
          <a:prstGeom prst="rect">
            <a:avLst/>
          </a:prstGeom>
          <a:solidFill>
            <a:srgbClr val="E31B23"/>
          </a:solidFill>
          <a:ln w="12700">
            <a:miter lim="400000"/>
          </a:ln>
        </p:spPr>
        <p:txBody>
          <a:bodyPr lIns="45719" rIns="45719" anchor="ctr"/>
          <a:lstStyle/>
          <a:p>
            <a:pPr algn="ctr">
              <a:defRPr>
                <a:solidFill>
                  <a:srgbClr val="FFFFFF"/>
                </a:solidFill>
              </a:defRPr>
            </a:pPr>
          </a:p>
        </p:txBody>
      </p:sp>
      <p:sp>
        <p:nvSpPr>
          <p:cNvPr id="229" name="TextBox 4"/>
          <p:cNvSpPr txBox="1"/>
          <p:nvPr/>
        </p:nvSpPr>
        <p:spPr>
          <a:xfrm>
            <a:off x="777239" y="2285999"/>
            <a:ext cx="9875522" cy="108077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35000"/>
              </a:lnSpc>
              <a:defRPr sz="1900">
                <a:solidFill>
                  <a:srgbClr val="6A2429"/>
                </a:solidFill>
                <a:latin typeface="Archivo"/>
                <a:ea typeface="Archivo"/>
                <a:cs typeface="Archivo"/>
                <a:sym typeface="Archivo"/>
              </a:defRPr>
            </a:lvl1pPr>
          </a:lstStyle>
          <a:p>
            <a:pPr/>
            <a:r>
              <a:t>An 8-week study follows the kickoff — participants work through the training manual and discussion guides together, and complete surveys along the way for a discipleship assessment report.</a:t>
            </a:r>
          </a:p>
        </p:txBody>
      </p:sp>
      <p:sp>
        <p:nvSpPr>
          <p:cNvPr id="230" name="Rectangle 5"/>
          <p:cNvSpPr/>
          <p:nvPr/>
        </p:nvSpPr>
        <p:spPr>
          <a:xfrm>
            <a:off x="795527" y="3977638"/>
            <a:ext cx="10607042" cy="12701"/>
          </a:xfrm>
          <a:prstGeom prst="rect">
            <a:avLst/>
          </a:prstGeom>
          <a:solidFill>
            <a:srgbClr val="D9CFC4"/>
          </a:solidFill>
          <a:ln w="12700">
            <a:miter lim="400000"/>
          </a:ln>
        </p:spPr>
        <p:txBody>
          <a:bodyPr lIns="45719" rIns="45719" anchor="ctr"/>
          <a:lstStyle/>
          <a:p>
            <a:pPr algn="ctr">
              <a:defRPr>
                <a:solidFill>
                  <a:srgbClr val="FFFFFF"/>
                </a:solidFill>
              </a:defRPr>
            </a:pPr>
          </a:p>
        </p:txBody>
      </p:sp>
      <p:sp>
        <p:nvSpPr>
          <p:cNvPr id="231" name="TextBox 6"/>
          <p:cNvSpPr txBox="1"/>
          <p:nvPr/>
        </p:nvSpPr>
        <p:spPr>
          <a:xfrm>
            <a:off x="777239" y="4251959"/>
            <a:ext cx="9875522" cy="67183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30000"/>
              </a:lnSpc>
              <a:defRPr b="1" sz="1900">
                <a:solidFill>
                  <a:srgbClr val="4C0F16"/>
                </a:solidFill>
                <a:latin typeface="Archivo"/>
                <a:ea typeface="Archivo"/>
                <a:cs typeface="Archivo"/>
                <a:sym typeface="Archivo"/>
              </a:defRPr>
            </a:lvl1pPr>
          </a:lstStyle>
          <a:p>
            <a:pPr/>
            <a:r>
              <a:t>No receipts or extra paperwork required — just pictures of the event and a couple of check-ins along the way.</a:t>
            </a:r>
          </a:p>
        </p:txBody>
      </p:sp>
      <p:sp>
        <p:nvSpPr>
          <p:cNvPr id="232" name="TextBox 7"/>
          <p:cNvSpPr txBox="1"/>
          <p:nvPr/>
        </p:nvSpPr>
        <p:spPr>
          <a:xfrm>
            <a:off x="777240" y="6263640"/>
            <a:ext cx="2522612" cy="1651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b="1" spc="150" sz="1100">
                <a:solidFill>
                  <a:srgbClr val="4C0F16"/>
                </a:solidFill>
                <a:latin typeface="Archivo"/>
                <a:ea typeface="Archivo"/>
                <a:cs typeface="Archivo"/>
                <a:sym typeface="Archivo"/>
              </a:defRPr>
            </a:lvl1pPr>
          </a:lstStyle>
          <a:p>
            <a:pPr/>
            <a:r>
              <a:t>FOUNDER'S TABLE NETWORK</a:t>
            </a:r>
          </a:p>
        </p:txBody>
      </p:sp>
      <p:sp>
        <p:nvSpPr>
          <p:cNvPr id="233" name="TextBox 8"/>
          <p:cNvSpPr txBox="1"/>
          <p:nvPr/>
        </p:nvSpPr>
        <p:spPr>
          <a:xfrm>
            <a:off x="10789919" y="6263640"/>
            <a:ext cx="109728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r">
              <a:defRPr b="1" spc="100" sz="1300">
                <a:solidFill>
                  <a:srgbClr val="8A6A68"/>
                </a:solidFill>
                <a:latin typeface="Archivo"/>
                <a:ea typeface="Archivo"/>
                <a:cs typeface="Archivo"/>
                <a:sym typeface="Archivo"/>
              </a:defRPr>
            </a:lvl1pPr>
          </a:lstStyle>
          <a:p>
            <a:pPr/>
            <a:r>
              <a:t>12 / 13</a:t>
            </a:r>
          </a:p>
        </p:txBody>
      </p:sp>
    </p:spTree>
  </p:cSld>
  <p:clrMapOvr>
    <a:masterClrMapping/>
  </p:clrMapOvr>
  <p:transition xmlns:p14="http://schemas.microsoft.com/office/powerpoint/2010/main" spd="med" advClick="1"/>
</p:sld>
</file>

<file path=ppt/slides/slide2.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8EDE5"/>
        </a:solidFill>
      </p:bgPr>
    </p:bg>
    <p:spTree>
      <p:nvGrpSpPr>
        <p:cNvPr id="1" name=""/>
        <p:cNvGrpSpPr/>
        <p:nvPr/>
      </p:nvGrpSpPr>
      <p:grpSpPr>
        <a:xfrm>
          <a:off x="0" y="0"/>
          <a:ext cx="0" cy="0"/>
          <a:chOff x="0" y="0"/>
          <a:chExt cx="0" cy="0"/>
        </a:xfrm>
      </p:grpSpPr>
      <p:sp>
        <p:nvSpPr>
          <p:cNvPr id="101" name="TextBox 1"/>
          <p:cNvSpPr txBox="1"/>
          <p:nvPr/>
        </p:nvSpPr>
        <p:spPr>
          <a:xfrm>
            <a:off x="777240" y="502919"/>
            <a:ext cx="5486401"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pc="320" sz="1500">
                <a:solidFill>
                  <a:srgbClr val="8A6A68"/>
                </a:solidFill>
                <a:latin typeface="Archivo"/>
                <a:ea typeface="Archivo"/>
                <a:cs typeface="Archivo"/>
                <a:sym typeface="Archivo"/>
              </a:defRPr>
            </a:lvl1pPr>
          </a:lstStyle>
          <a:p>
            <a:pPr/>
            <a:r>
              <a:t>THE WHY</a:t>
            </a:r>
          </a:p>
        </p:txBody>
      </p:sp>
      <p:grpSp>
        <p:nvGrpSpPr>
          <p:cNvPr id="104" name="Hexagon 2"/>
          <p:cNvGrpSpPr/>
          <p:nvPr/>
        </p:nvGrpSpPr>
        <p:grpSpPr>
          <a:xfrm>
            <a:off x="777240" y="2148839"/>
            <a:ext cx="1188721" cy="1188721"/>
            <a:chOff x="0" y="0"/>
            <a:chExt cx="1188719" cy="1188719"/>
          </a:xfrm>
        </p:grpSpPr>
        <p:sp>
          <p:nvSpPr>
            <p:cNvPr id="102" name="Shape"/>
            <p:cNvSpPr/>
            <p:nvPr/>
          </p:nvSpPr>
          <p:spPr>
            <a:xfrm>
              <a:off x="0" y="0"/>
              <a:ext cx="1188721" cy="11887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0800"/>
                  </a:moveTo>
                  <a:lnTo>
                    <a:pt x="6480" y="0"/>
                  </a:lnTo>
                  <a:lnTo>
                    <a:pt x="15120" y="0"/>
                  </a:lnTo>
                  <a:lnTo>
                    <a:pt x="21600" y="10800"/>
                  </a:lnTo>
                  <a:lnTo>
                    <a:pt x="15120" y="21600"/>
                  </a:lnTo>
                  <a:lnTo>
                    <a:pt x="6480" y="21600"/>
                  </a:lnTo>
                  <a:close/>
                </a:path>
              </a:pathLst>
            </a:custGeom>
            <a:solidFill>
              <a:srgbClr val="E31B23"/>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103" name="01"/>
            <p:cNvSpPr txBox="1"/>
            <p:nvPr/>
          </p:nvSpPr>
          <p:spPr>
            <a:xfrm>
              <a:off x="376115" y="365759"/>
              <a:ext cx="436490" cy="457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lvl1pPr algn="ctr">
                <a:defRPr b="1" sz="3000">
                  <a:solidFill>
                    <a:srgbClr val="FFFFFF"/>
                  </a:solidFill>
                  <a:latin typeface="Archivo"/>
                  <a:ea typeface="Archivo"/>
                  <a:cs typeface="Archivo"/>
                  <a:sym typeface="Archivo"/>
                </a:defRPr>
              </a:lvl1pPr>
            </a:lstStyle>
            <a:p>
              <a:pPr/>
              <a:r>
                <a:t>01</a:t>
              </a:r>
            </a:p>
          </p:txBody>
        </p:sp>
      </p:grpSp>
      <p:sp>
        <p:nvSpPr>
          <p:cNvPr id="105" name="TextBox 3"/>
          <p:cNvSpPr txBox="1"/>
          <p:nvPr/>
        </p:nvSpPr>
        <p:spPr>
          <a:xfrm>
            <a:off x="640079" y="3520440"/>
            <a:ext cx="3931922" cy="1051815"/>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02000"/>
              </a:lnSpc>
              <a:defRPr b="1" sz="3400">
                <a:solidFill>
                  <a:srgbClr val="4C0F16"/>
                </a:solidFill>
                <a:latin typeface="Archivo"/>
                <a:ea typeface="Archivo"/>
                <a:cs typeface="Archivo"/>
                <a:sym typeface="Archivo"/>
              </a:defRPr>
            </a:lvl1pPr>
          </a:lstStyle>
          <a:p>
            <a:pPr/>
            <a:r>
              <a:t>Impact the community.</a:t>
            </a:r>
          </a:p>
        </p:txBody>
      </p:sp>
      <p:sp>
        <p:nvSpPr>
          <p:cNvPr id="106" name="Rectangle 4"/>
          <p:cNvSpPr/>
          <p:nvPr/>
        </p:nvSpPr>
        <p:spPr>
          <a:xfrm>
            <a:off x="5029200" y="1280159"/>
            <a:ext cx="19050" cy="4206242"/>
          </a:xfrm>
          <a:prstGeom prst="rect">
            <a:avLst/>
          </a:prstGeom>
          <a:solidFill>
            <a:srgbClr val="D9CFC4"/>
          </a:solidFill>
          <a:ln w="12700">
            <a:miter lim="400000"/>
          </a:ln>
        </p:spPr>
        <p:txBody>
          <a:bodyPr lIns="45719" rIns="45719" anchor="ctr"/>
          <a:lstStyle/>
          <a:p>
            <a:pPr algn="ctr">
              <a:defRPr>
                <a:solidFill>
                  <a:srgbClr val="FFFFFF"/>
                </a:solidFill>
              </a:defRPr>
            </a:pPr>
          </a:p>
        </p:txBody>
      </p:sp>
      <p:sp>
        <p:nvSpPr>
          <p:cNvPr id="107" name="TextBox 5"/>
          <p:cNvSpPr txBox="1"/>
          <p:nvPr/>
        </p:nvSpPr>
        <p:spPr>
          <a:xfrm>
            <a:off x="5486399" y="2331720"/>
            <a:ext cx="5852162" cy="1625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35000"/>
              </a:lnSpc>
              <a:defRPr sz="1700">
                <a:solidFill>
                  <a:srgbClr val="6A2429"/>
                </a:solidFill>
                <a:latin typeface="Archivo"/>
                <a:ea typeface="Archivo"/>
                <a:cs typeface="Archivo"/>
                <a:sym typeface="Archivo"/>
              </a:defRPr>
            </a:lvl1pPr>
          </a:lstStyle>
          <a:p>
            <a:pPr/>
            <a:r>
              <a:t>Entrepreneurs already know up to four times as many people as the average churchgoer, and they're already trusted in rooms your church will never enter. Activate them, and they become the natural extension of your ministry — already planted where that influence is needed.</a:t>
            </a:r>
          </a:p>
        </p:txBody>
      </p:sp>
      <p:sp>
        <p:nvSpPr>
          <p:cNvPr id="108" name="TextBox 6"/>
          <p:cNvSpPr txBox="1"/>
          <p:nvPr/>
        </p:nvSpPr>
        <p:spPr>
          <a:xfrm>
            <a:off x="777240" y="6263640"/>
            <a:ext cx="2522612" cy="1651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b="1" spc="150" sz="1100">
                <a:solidFill>
                  <a:srgbClr val="4C0F16"/>
                </a:solidFill>
                <a:latin typeface="Archivo"/>
                <a:ea typeface="Archivo"/>
                <a:cs typeface="Archivo"/>
                <a:sym typeface="Archivo"/>
              </a:defRPr>
            </a:lvl1pPr>
          </a:lstStyle>
          <a:p>
            <a:pPr/>
            <a:r>
              <a:t>FOUNDER'S TABLE NETWORK</a:t>
            </a:r>
          </a:p>
        </p:txBody>
      </p:sp>
      <p:sp>
        <p:nvSpPr>
          <p:cNvPr id="109" name="TextBox 7"/>
          <p:cNvSpPr txBox="1"/>
          <p:nvPr/>
        </p:nvSpPr>
        <p:spPr>
          <a:xfrm>
            <a:off x="10789919" y="6263640"/>
            <a:ext cx="109728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r">
              <a:defRPr b="1" spc="100" sz="1300">
                <a:solidFill>
                  <a:srgbClr val="8A6A68"/>
                </a:solidFill>
                <a:latin typeface="Archivo"/>
                <a:ea typeface="Archivo"/>
                <a:cs typeface="Archivo"/>
                <a:sym typeface="Archivo"/>
              </a:defRPr>
            </a:lvl1pPr>
          </a:lstStyle>
          <a:p>
            <a:pPr/>
            <a:r>
              <a:t>2 / 13</a:t>
            </a:r>
          </a:p>
        </p:txBody>
      </p:sp>
    </p:spTree>
  </p:cSld>
  <p:clrMapOvr>
    <a:masterClrMapping/>
  </p:clrMapOvr>
  <p:transition xmlns:p14="http://schemas.microsoft.com/office/powerpoint/2010/main" spd="med" advClick="1"/>
</p:sld>
</file>

<file path=ppt/slides/slide3.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8EDE5"/>
        </a:solidFill>
      </p:bgPr>
    </p:bg>
    <p:spTree>
      <p:nvGrpSpPr>
        <p:cNvPr id="1" name=""/>
        <p:cNvGrpSpPr/>
        <p:nvPr/>
      </p:nvGrpSpPr>
      <p:grpSpPr>
        <a:xfrm>
          <a:off x="0" y="0"/>
          <a:ext cx="0" cy="0"/>
          <a:chOff x="0" y="0"/>
          <a:chExt cx="0" cy="0"/>
        </a:xfrm>
      </p:grpSpPr>
      <p:sp>
        <p:nvSpPr>
          <p:cNvPr id="111" name="TextBox 1"/>
          <p:cNvSpPr txBox="1"/>
          <p:nvPr/>
        </p:nvSpPr>
        <p:spPr>
          <a:xfrm>
            <a:off x="777240" y="502919"/>
            <a:ext cx="5486401"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pc="320" sz="1500">
                <a:solidFill>
                  <a:srgbClr val="8A6A68"/>
                </a:solidFill>
                <a:latin typeface="Archivo"/>
                <a:ea typeface="Archivo"/>
                <a:cs typeface="Archivo"/>
                <a:sym typeface="Archivo"/>
              </a:defRPr>
            </a:lvl1pPr>
          </a:lstStyle>
          <a:p>
            <a:pPr/>
            <a:r>
              <a:t>THE WHY</a:t>
            </a:r>
          </a:p>
        </p:txBody>
      </p:sp>
      <p:grpSp>
        <p:nvGrpSpPr>
          <p:cNvPr id="114" name="Hexagon 2"/>
          <p:cNvGrpSpPr/>
          <p:nvPr/>
        </p:nvGrpSpPr>
        <p:grpSpPr>
          <a:xfrm>
            <a:off x="777240" y="2148839"/>
            <a:ext cx="1188721" cy="1188721"/>
            <a:chOff x="0" y="0"/>
            <a:chExt cx="1188719" cy="1188719"/>
          </a:xfrm>
        </p:grpSpPr>
        <p:sp>
          <p:nvSpPr>
            <p:cNvPr id="112" name="Shape"/>
            <p:cNvSpPr/>
            <p:nvPr/>
          </p:nvSpPr>
          <p:spPr>
            <a:xfrm>
              <a:off x="0" y="0"/>
              <a:ext cx="1188721" cy="11887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0800"/>
                  </a:moveTo>
                  <a:lnTo>
                    <a:pt x="6480" y="0"/>
                  </a:lnTo>
                  <a:lnTo>
                    <a:pt x="15120" y="0"/>
                  </a:lnTo>
                  <a:lnTo>
                    <a:pt x="21600" y="10800"/>
                  </a:lnTo>
                  <a:lnTo>
                    <a:pt x="15120" y="21600"/>
                  </a:lnTo>
                  <a:lnTo>
                    <a:pt x="6480" y="21600"/>
                  </a:lnTo>
                  <a:close/>
                </a:path>
              </a:pathLst>
            </a:custGeom>
            <a:solidFill>
              <a:srgbClr val="E31B23"/>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113" name="02"/>
            <p:cNvSpPr txBox="1"/>
            <p:nvPr/>
          </p:nvSpPr>
          <p:spPr>
            <a:xfrm>
              <a:off x="376115" y="365759"/>
              <a:ext cx="436490" cy="457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lvl1pPr algn="ctr">
                <a:defRPr b="1" sz="3000">
                  <a:solidFill>
                    <a:srgbClr val="FFFFFF"/>
                  </a:solidFill>
                  <a:latin typeface="Archivo"/>
                  <a:ea typeface="Archivo"/>
                  <a:cs typeface="Archivo"/>
                  <a:sym typeface="Archivo"/>
                </a:defRPr>
              </a:lvl1pPr>
            </a:lstStyle>
            <a:p>
              <a:pPr/>
              <a:r>
                <a:t>02</a:t>
              </a:r>
            </a:p>
          </p:txBody>
        </p:sp>
      </p:grpSp>
      <p:sp>
        <p:nvSpPr>
          <p:cNvPr id="115" name="TextBox 3"/>
          <p:cNvSpPr txBox="1"/>
          <p:nvPr/>
        </p:nvSpPr>
        <p:spPr>
          <a:xfrm>
            <a:off x="640079" y="3520440"/>
            <a:ext cx="3931922" cy="520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02000"/>
              </a:lnSpc>
              <a:defRPr b="1" sz="3400">
                <a:solidFill>
                  <a:srgbClr val="4C0F16"/>
                </a:solidFill>
                <a:latin typeface="Archivo"/>
                <a:ea typeface="Archivo"/>
                <a:cs typeface="Archivo"/>
                <a:sym typeface="Archivo"/>
              </a:defRPr>
            </a:lvl1pPr>
          </a:lstStyle>
          <a:p>
            <a:pPr/>
            <a:r>
              <a:t>Investment.</a:t>
            </a:r>
          </a:p>
        </p:txBody>
      </p:sp>
      <p:sp>
        <p:nvSpPr>
          <p:cNvPr id="116" name="Rectangle 4"/>
          <p:cNvSpPr/>
          <p:nvPr/>
        </p:nvSpPr>
        <p:spPr>
          <a:xfrm>
            <a:off x="5029200" y="1280159"/>
            <a:ext cx="19050" cy="4206242"/>
          </a:xfrm>
          <a:prstGeom prst="rect">
            <a:avLst/>
          </a:prstGeom>
          <a:solidFill>
            <a:srgbClr val="D9CFC4"/>
          </a:solidFill>
          <a:ln w="12700">
            <a:miter lim="400000"/>
          </a:ln>
        </p:spPr>
        <p:txBody>
          <a:bodyPr lIns="45719" rIns="45719" anchor="ctr"/>
          <a:lstStyle/>
          <a:p>
            <a:pPr algn="ctr">
              <a:defRPr>
                <a:solidFill>
                  <a:srgbClr val="FFFFFF"/>
                </a:solidFill>
              </a:defRPr>
            </a:pPr>
          </a:p>
        </p:txBody>
      </p:sp>
      <p:sp>
        <p:nvSpPr>
          <p:cNvPr id="117" name="TextBox 5"/>
          <p:cNvSpPr txBox="1"/>
          <p:nvPr/>
        </p:nvSpPr>
        <p:spPr>
          <a:xfrm>
            <a:off x="5486399" y="2331720"/>
            <a:ext cx="5852162" cy="1625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35000"/>
              </a:lnSpc>
              <a:defRPr sz="1700">
                <a:solidFill>
                  <a:srgbClr val="6A2429"/>
                </a:solidFill>
                <a:latin typeface="Archivo"/>
                <a:ea typeface="Archivo"/>
                <a:cs typeface="Archivo"/>
                <a:sym typeface="Archivo"/>
              </a:defRPr>
            </a:lvl1pPr>
          </a:lstStyle>
          <a:p>
            <a:pPr/>
            <a:r>
              <a:t>You already invest in youth, marriage, and parenting because it builds the church's future. Discipling entrepreneurs is the same kind of investment — a down payment on the health of your church and your community, not an afterthought when the building fund comes up.</a:t>
            </a:r>
          </a:p>
        </p:txBody>
      </p:sp>
      <p:sp>
        <p:nvSpPr>
          <p:cNvPr id="118" name="TextBox 6"/>
          <p:cNvSpPr txBox="1"/>
          <p:nvPr/>
        </p:nvSpPr>
        <p:spPr>
          <a:xfrm>
            <a:off x="777240" y="6263640"/>
            <a:ext cx="2522612" cy="1651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b="1" spc="150" sz="1100">
                <a:solidFill>
                  <a:srgbClr val="4C0F16"/>
                </a:solidFill>
                <a:latin typeface="Archivo"/>
                <a:ea typeface="Archivo"/>
                <a:cs typeface="Archivo"/>
                <a:sym typeface="Archivo"/>
              </a:defRPr>
            </a:lvl1pPr>
          </a:lstStyle>
          <a:p>
            <a:pPr/>
            <a:r>
              <a:t>FOUNDER'S TABLE NETWORK</a:t>
            </a:r>
          </a:p>
        </p:txBody>
      </p:sp>
      <p:sp>
        <p:nvSpPr>
          <p:cNvPr id="119" name="TextBox 7"/>
          <p:cNvSpPr txBox="1"/>
          <p:nvPr/>
        </p:nvSpPr>
        <p:spPr>
          <a:xfrm>
            <a:off x="10789919" y="6263640"/>
            <a:ext cx="109728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r">
              <a:defRPr b="1" spc="100" sz="1300">
                <a:solidFill>
                  <a:srgbClr val="8A6A68"/>
                </a:solidFill>
                <a:latin typeface="Archivo"/>
                <a:ea typeface="Archivo"/>
                <a:cs typeface="Archivo"/>
                <a:sym typeface="Archivo"/>
              </a:defRPr>
            </a:lvl1pPr>
          </a:lstStyle>
          <a:p>
            <a:pPr/>
            <a:r>
              <a:t>3 / 13</a:t>
            </a:r>
          </a:p>
        </p:txBody>
      </p:sp>
    </p:spTree>
  </p:cSld>
  <p:clrMapOvr>
    <a:masterClrMapping/>
  </p:clrMapOvr>
  <p:transition xmlns:p14="http://schemas.microsoft.com/office/powerpoint/2010/main" spd="med" advClick="1"/>
</p:sld>
</file>

<file path=ppt/slides/slide4.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8EDE5"/>
        </a:solidFill>
      </p:bgPr>
    </p:bg>
    <p:spTree>
      <p:nvGrpSpPr>
        <p:cNvPr id="1" name=""/>
        <p:cNvGrpSpPr/>
        <p:nvPr/>
      </p:nvGrpSpPr>
      <p:grpSpPr>
        <a:xfrm>
          <a:off x="0" y="0"/>
          <a:ext cx="0" cy="0"/>
          <a:chOff x="0" y="0"/>
          <a:chExt cx="0" cy="0"/>
        </a:xfrm>
      </p:grpSpPr>
      <p:sp>
        <p:nvSpPr>
          <p:cNvPr id="121" name="TextBox 1"/>
          <p:cNvSpPr txBox="1"/>
          <p:nvPr/>
        </p:nvSpPr>
        <p:spPr>
          <a:xfrm>
            <a:off x="777240" y="502919"/>
            <a:ext cx="5486401"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pc="320" sz="1500">
                <a:solidFill>
                  <a:srgbClr val="8A6A68"/>
                </a:solidFill>
                <a:latin typeface="Archivo"/>
                <a:ea typeface="Archivo"/>
                <a:cs typeface="Archivo"/>
                <a:sym typeface="Archivo"/>
              </a:defRPr>
            </a:lvl1pPr>
          </a:lstStyle>
          <a:p>
            <a:pPr/>
            <a:r>
              <a:t>THE WHY</a:t>
            </a:r>
          </a:p>
        </p:txBody>
      </p:sp>
      <p:grpSp>
        <p:nvGrpSpPr>
          <p:cNvPr id="124" name="Hexagon 2"/>
          <p:cNvGrpSpPr/>
          <p:nvPr/>
        </p:nvGrpSpPr>
        <p:grpSpPr>
          <a:xfrm>
            <a:off x="777240" y="2148839"/>
            <a:ext cx="1188721" cy="1188721"/>
            <a:chOff x="0" y="0"/>
            <a:chExt cx="1188719" cy="1188719"/>
          </a:xfrm>
        </p:grpSpPr>
        <p:sp>
          <p:nvSpPr>
            <p:cNvPr id="122" name="Shape"/>
            <p:cNvSpPr/>
            <p:nvPr/>
          </p:nvSpPr>
          <p:spPr>
            <a:xfrm>
              <a:off x="0" y="0"/>
              <a:ext cx="1188721" cy="11887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0800"/>
                  </a:moveTo>
                  <a:lnTo>
                    <a:pt x="6480" y="0"/>
                  </a:lnTo>
                  <a:lnTo>
                    <a:pt x="15120" y="0"/>
                  </a:lnTo>
                  <a:lnTo>
                    <a:pt x="21600" y="10800"/>
                  </a:lnTo>
                  <a:lnTo>
                    <a:pt x="15120" y="21600"/>
                  </a:lnTo>
                  <a:lnTo>
                    <a:pt x="6480" y="21600"/>
                  </a:lnTo>
                  <a:close/>
                </a:path>
              </a:pathLst>
            </a:custGeom>
            <a:solidFill>
              <a:srgbClr val="E31B23"/>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123" name="03"/>
            <p:cNvSpPr txBox="1"/>
            <p:nvPr/>
          </p:nvSpPr>
          <p:spPr>
            <a:xfrm>
              <a:off x="376115" y="365759"/>
              <a:ext cx="436490" cy="457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lvl1pPr algn="ctr">
                <a:defRPr b="1" sz="3000">
                  <a:solidFill>
                    <a:srgbClr val="FFFFFF"/>
                  </a:solidFill>
                  <a:latin typeface="Archivo"/>
                  <a:ea typeface="Archivo"/>
                  <a:cs typeface="Archivo"/>
                  <a:sym typeface="Archivo"/>
                </a:defRPr>
              </a:lvl1pPr>
            </a:lstStyle>
            <a:p>
              <a:pPr/>
              <a:r>
                <a:t>03</a:t>
              </a:r>
            </a:p>
          </p:txBody>
        </p:sp>
      </p:grpSp>
      <p:sp>
        <p:nvSpPr>
          <p:cNvPr id="125" name="TextBox 3"/>
          <p:cNvSpPr txBox="1"/>
          <p:nvPr/>
        </p:nvSpPr>
        <p:spPr>
          <a:xfrm>
            <a:off x="640079" y="3520440"/>
            <a:ext cx="3931922" cy="520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02000"/>
              </a:lnSpc>
              <a:defRPr b="1" sz="3400">
                <a:solidFill>
                  <a:srgbClr val="4C0F16"/>
                </a:solidFill>
                <a:latin typeface="Archivo"/>
                <a:ea typeface="Archivo"/>
                <a:cs typeface="Archivo"/>
                <a:sym typeface="Archivo"/>
              </a:defRPr>
            </a:lvl1pPr>
          </a:lstStyle>
          <a:p>
            <a:pPr/>
            <a:r>
              <a:t>Tested leaders.</a:t>
            </a:r>
          </a:p>
        </p:txBody>
      </p:sp>
      <p:sp>
        <p:nvSpPr>
          <p:cNvPr id="126" name="Rectangle 4"/>
          <p:cNvSpPr/>
          <p:nvPr/>
        </p:nvSpPr>
        <p:spPr>
          <a:xfrm>
            <a:off x="5029200" y="1280159"/>
            <a:ext cx="19050" cy="4206242"/>
          </a:xfrm>
          <a:prstGeom prst="rect">
            <a:avLst/>
          </a:prstGeom>
          <a:solidFill>
            <a:srgbClr val="D9CFC4"/>
          </a:solidFill>
          <a:ln w="12700">
            <a:miter lim="400000"/>
          </a:ln>
        </p:spPr>
        <p:txBody>
          <a:bodyPr lIns="45719" rIns="45719" anchor="ctr"/>
          <a:lstStyle/>
          <a:p>
            <a:pPr algn="ctr">
              <a:defRPr>
                <a:solidFill>
                  <a:srgbClr val="FFFFFF"/>
                </a:solidFill>
              </a:defRPr>
            </a:pPr>
          </a:p>
        </p:txBody>
      </p:sp>
      <p:sp>
        <p:nvSpPr>
          <p:cNvPr id="127" name="TextBox 5"/>
          <p:cNvSpPr txBox="1"/>
          <p:nvPr/>
        </p:nvSpPr>
        <p:spPr>
          <a:xfrm>
            <a:off x="5486399" y="2331720"/>
            <a:ext cx="5852162" cy="1282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35000"/>
              </a:lnSpc>
              <a:defRPr sz="1700">
                <a:solidFill>
                  <a:srgbClr val="6A2429"/>
                </a:solidFill>
                <a:latin typeface="Archivo"/>
                <a:ea typeface="Archivo"/>
                <a:cs typeface="Archivo"/>
                <a:sym typeface="Archivo"/>
              </a:defRPr>
            </a:lvl1pPr>
          </a:lstStyle>
          <a:p>
            <a:pPr/>
            <a:r>
              <a:t>Entrepreneurs represent leadership that has already been tested by the marketplace — in payroll, in pressure, in perseverance. They're hungry for pastoral input; they've just never seen a church interested in that part of their life.</a:t>
            </a:r>
          </a:p>
        </p:txBody>
      </p:sp>
      <p:sp>
        <p:nvSpPr>
          <p:cNvPr id="128" name="TextBox 6"/>
          <p:cNvSpPr txBox="1"/>
          <p:nvPr/>
        </p:nvSpPr>
        <p:spPr>
          <a:xfrm>
            <a:off x="777240" y="6263640"/>
            <a:ext cx="2522612" cy="1651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b="1" spc="150" sz="1100">
                <a:solidFill>
                  <a:srgbClr val="4C0F16"/>
                </a:solidFill>
                <a:latin typeface="Archivo"/>
                <a:ea typeface="Archivo"/>
                <a:cs typeface="Archivo"/>
                <a:sym typeface="Archivo"/>
              </a:defRPr>
            </a:lvl1pPr>
          </a:lstStyle>
          <a:p>
            <a:pPr/>
            <a:r>
              <a:t>FOUNDER'S TABLE NETWORK</a:t>
            </a:r>
          </a:p>
        </p:txBody>
      </p:sp>
      <p:sp>
        <p:nvSpPr>
          <p:cNvPr id="129" name="TextBox 7"/>
          <p:cNvSpPr txBox="1"/>
          <p:nvPr/>
        </p:nvSpPr>
        <p:spPr>
          <a:xfrm>
            <a:off x="10789919" y="6263640"/>
            <a:ext cx="109728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r">
              <a:defRPr b="1" spc="100" sz="1300">
                <a:solidFill>
                  <a:srgbClr val="8A6A68"/>
                </a:solidFill>
                <a:latin typeface="Archivo"/>
                <a:ea typeface="Archivo"/>
                <a:cs typeface="Archivo"/>
                <a:sym typeface="Archivo"/>
              </a:defRPr>
            </a:lvl1pPr>
          </a:lstStyle>
          <a:p>
            <a:pPr/>
            <a:r>
              <a:t>4 / 13</a:t>
            </a:r>
          </a:p>
        </p:txBody>
      </p:sp>
    </p:spTree>
  </p:cSld>
  <p:clrMapOvr>
    <a:masterClrMapping/>
  </p:clrMapOvr>
  <p:transition xmlns:p14="http://schemas.microsoft.com/office/powerpoint/2010/main" spd="med" advClick="1"/>
</p:sld>
</file>

<file path=ppt/slides/slide5.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8EDE5"/>
        </a:solidFill>
      </p:bgPr>
    </p:bg>
    <p:spTree>
      <p:nvGrpSpPr>
        <p:cNvPr id="1" name=""/>
        <p:cNvGrpSpPr/>
        <p:nvPr/>
      </p:nvGrpSpPr>
      <p:grpSpPr>
        <a:xfrm>
          <a:off x="0" y="0"/>
          <a:ext cx="0" cy="0"/>
          <a:chOff x="0" y="0"/>
          <a:chExt cx="0" cy="0"/>
        </a:xfrm>
      </p:grpSpPr>
      <p:sp>
        <p:nvSpPr>
          <p:cNvPr id="131" name="TextBox 1"/>
          <p:cNvSpPr txBox="1"/>
          <p:nvPr/>
        </p:nvSpPr>
        <p:spPr>
          <a:xfrm>
            <a:off x="777240" y="502919"/>
            <a:ext cx="5486401"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pc="320" sz="1500">
                <a:solidFill>
                  <a:srgbClr val="8A6A68"/>
                </a:solidFill>
                <a:latin typeface="Archivo"/>
                <a:ea typeface="Archivo"/>
                <a:cs typeface="Archivo"/>
                <a:sym typeface="Archivo"/>
              </a:defRPr>
            </a:lvl1pPr>
          </a:lstStyle>
          <a:p>
            <a:pPr/>
            <a:r>
              <a:t>THE WHY</a:t>
            </a:r>
          </a:p>
        </p:txBody>
      </p:sp>
      <p:grpSp>
        <p:nvGrpSpPr>
          <p:cNvPr id="134" name="Hexagon 2"/>
          <p:cNvGrpSpPr/>
          <p:nvPr/>
        </p:nvGrpSpPr>
        <p:grpSpPr>
          <a:xfrm>
            <a:off x="777240" y="2148839"/>
            <a:ext cx="1188721" cy="1188721"/>
            <a:chOff x="0" y="0"/>
            <a:chExt cx="1188719" cy="1188719"/>
          </a:xfrm>
        </p:grpSpPr>
        <p:sp>
          <p:nvSpPr>
            <p:cNvPr id="132" name="Shape"/>
            <p:cNvSpPr/>
            <p:nvPr/>
          </p:nvSpPr>
          <p:spPr>
            <a:xfrm>
              <a:off x="0" y="0"/>
              <a:ext cx="1188721" cy="11887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0800"/>
                  </a:moveTo>
                  <a:lnTo>
                    <a:pt x="6480" y="0"/>
                  </a:lnTo>
                  <a:lnTo>
                    <a:pt x="15120" y="0"/>
                  </a:lnTo>
                  <a:lnTo>
                    <a:pt x="21600" y="10800"/>
                  </a:lnTo>
                  <a:lnTo>
                    <a:pt x="15120" y="21600"/>
                  </a:lnTo>
                  <a:lnTo>
                    <a:pt x="6480" y="21600"/>
                  </a:lnTo>
                  <a:close/>
                </a:path>
              </a:pathLst>
            </a:custGeom>
            <a:solidFill>
              <a:srgbClr val="E31B23"/>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133" name="04"/>
            <p:cNvSpPr txBox="1"/>
            <p:nvPr/>
          </p:nvSpPr>
          <p:spPr>
            <a:xfrm>
              <a:off x="376115" y="365759"/>
              <a:ext cx="436490" cy="457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lvl1pPr algn="ctr">
                <a:defRPr b="1" sz="3000">
                  <a:solidFill>
                    <a:srgbClr val="FFFFFF"/>
                  </a:solidFill>
                  <a:latin typeface="Archivo"/>
                  <a:ea typeface="Archivo"/>
                  <a:cs typeface="Archivo"/>
                  <a:sym typeface="Archivo"/>
                </a:defRPr>
              </a:lvl1pPr>
            </a:lstStyle>
            <a:p>
              <a:pPr/>
              <a:r>
                <a:t>04</a:t>
              </a:r>
            </a:p>
          </p:txBody>
        </p:sp>
      </p:grpSp>
      <p:sp>
        <p:nvSpPr>
          <p:cNvPr id="135" name="TextBox 3"/>
          <p:cNvSpPr txBox="1"/>
          <p:nvPr/>
        </p:nvSpPr>
        <p:spPr>
          <a:xfrm>
            <a:off x="640079" y="3520440"/>
            <a:ext cx="3931922" cy="1051815"/>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02000"/>
              </a:lnSpc>
              <a:defRPr b="1" sz="3400">
                <a:solidFill>
                  <a:srgbClr val="4C0F16"/>
                </a:solidFill>
                <a:latin typeface="Archivo"/>
                <a:ea typeface="Archivo"/>
                <a:cs typeface="Archivo"/>
                <a:sym typeface="Archivo"/>
              </a:defRPr>
            </a:lvl1pPr>
          </a:lstStyle>
          <a:p>
            <a:pPr/>
            <a:r>
              <a:t>Specialized discipleship.</a:t>
            </a:r>
          </a:p>
        </p:txBody>
      </p:sp>
      <p:sp>
        <p:nvSpPr>
          <p:cNvPr id="136" name="Rectangle 4"/>
          <p:cNvSpPr/>
          <p:nvPr/>
        </p:nvSpPr>
        <p:spPr>
          <a:xfrm>
            <a:off x="5029200" y="1280159"/>
            <a:ext cx="19050" cy="4206242"/>
          </a:xfrm>
          <a:prstGeom prst="rect">
            <a:avLst/>
          </a:prstGeom>
          <a:solidFill>
            <a:srgbClr val="D9CFC4"/>
          </a:solidFill>
          <a:ln w="12700">
            <a:miter lim="400000"/>
          </a:ln>
        </p:spPr>
        <p:txBody>
          <a:bodyPr lIns="45719" rIns="45719" anchor="ctr"/>
          <a:lstStyle/>
          <a:p>
            <a:pPr algn="ctr">
              <a:defRPr>
                <a:solidFill>
                  <a:srgbClr val="FFFFFF"/>
                </a:solidFill>
              </a:defRPr>
            </a:pPr>
          </a:p>
        </p:txBody>
      </p:sp>
      <p:sp>
        <p:nvSpPr>
          <p:cNvPr id="137" name="TextBox 5"/>
          <p:cNvSpPr txBox="1"/>
          <p:nvPr/>
        </p:nvSpPr>
        <p:spPr>
          <a:xfrm>
            <a:off x="5486399" y="2331720"/>
            <a:ext cx="5852162" cy="1282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35000"/>
              </a:lnSpc>
              <a:defRPr sz="1700">
                <a:solidFill>
                  <a:srgbClr val="6A2429"/>
                </a:solidFill>
                <a:latin typeface="Archivo"/>
                <a:ea typeface="Archivo"/>
                <a:cs typeface="Archivo"/>
                <a:sym typeface="Archivo"/>
              </a:defRPr>
            </a:lvl1pPr>
          </a:lstStyle>
          <a:p>
            <a:pPr/>
            <a:r>
              <a:t>Entrepreneurs are wired for go — solving, building, moving before you can ask them to sit down. Jesus discipled his team on the move, and so did Paul. These founders need discipleship in motion, not a program that asks them to stop.</a:t>
            </a:r>
          </a:p>
        </p:txBody>
      </p:sp>
      <p:sp>
        <p:nvSpPr>
          <p:cNvPr id="138" name="TextBox 6"/>
          <p:cNvSpPr txBox="1"/>
          <p:nvPr/>
        </p:nvSpPr>
        <p:spPr>
          <a:xfrm>
            <a:off x="777240" y="6263640"/>
            <a:ext cx="2522612" cy="1651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b="1" spc="150" sz="1100">
                <a:solidFill>
                  <a:srgbClr val="4C0F16"/>
                </a:solidFill>
                <a:latin typeface="Archivo"/>
                <a:ea typeface="Archivo"/>
                <a:cs typeface="Archivo"/>
                <a:sym typeface="Archivo"/>
              </a:defRPr>
            </a:lvl1pPr>
          </a:lstStyle>
          <a:p>
            <a:pPr/>
            <a:r>
              <a:t>FOUNDER'S TABLE NETWORK</a:t>
            </a:r>
          </a:p>
        </p:txBody>
      </p:sp>
      <p:sp>
        <p:nvSpPr>
          <p:cNvPr id="139" name="TextBox 7"/>
          <p:cNvSpPr txBox="1"/>
          <p:nvPr/>
        </p:nvSpPr>
        <p:spPr>
          <a:xfrm>
            <a:off x="10789919" y="6263640"/>
            <a:ext cx="109728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r">
              <a:defRPr b="1" spc="100" sz="1300">
                <a:solidFill>
                  <a:srgbClr val="8A6A68"/>
                </a:solidFill>
                <a:latin typeface="Archivo"/>
                <a:ea typeface="Archivo"/>
                <a:cs typeface="Archivo"/>
                <a:sym typeface="Archivo"/>
              </a:defRPr>
            </a:lvl1pPr>
          </a:lstStyle>
          <a:p>
            <a:pPr/>
            <a:r>
              <a:t>5 / 13</a:t>
            </a:r>
          </a:p>
        </p:txBody>
      </p:sp>
    </p:spTree>
  </p:cSld>
  <p:clrMapOvr>
    <a:masterClrMapping/>
  </p:clrMapOvr>
  <p:transition xmlns:p14="http://schemas.microsoft.com/office/powerpoint/2010/main" spd="med" advClick="1"/>
</p:sld>
</file>

<file path=ppt/slides/slide6.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8EDE5"/>
        </a:solidFill>
      </p:bgPr>
    </p:bg>
    <p:spTree>
      <p:nvGrpSpPr>
        <p:cNvPr id="1" name=""/>
        <p:cNvGrpSpPr/>
        <p:nvPr/>
      </p:nvGrpSpPr>
      <p:grpSpPr>
        <a:xfrm>
          <a:off x="0" y="0"/>
          <a:ext cx="0" cy="0"/>
          <a:chOff x="0" y="0"/>
          <a:chExt cx="0" cy="0"/>
        </a:xfrm>
      </p:grpSpPr>
      <p:sp>
        <p:nvSpPr>
          <p:cNvPr id="141" name="TextBox 1"/>
          <p:cNvSpPr txBox="1"/>
          <p:nvPr/>
        </p:nvSpPr>
        <p:spPr>
          <a:xfrm>
            <a:off x="777240" y="502919"/>
            <a:ext cx="5486401"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pc="320" sz="1500">
                <a:solidFill>
                  <a:srgbClr val="8A6A68"/>
                </a:solidFill>
                <a:latin typeface="Archivo"/>
                <a:ea typeface="Archivo"/>
                <a:cs typeface="Archivo"/>
                <a:sym typeface="Archivo"/>
              </a:defRPr>
            </a:lvl1pPr>
          </a:lstStyle>
          <a:p>
            <a:pPr/>
            <a:r>
              <a:t>THE WHY</a:t>
            </a:r>
          </a:p>
        </p:txBody>
      </p:sp>
      <p:grpSp>
        <p:nvGrpSpPr>
          <p:cNvPr id="144" name="Hexagon 2"/>
          <p:cNvGrpSpPr/>
          <p:nvPr/>
        </p:nvGrpSpPr>
        <p:grpSpPr>
          <a:xfrm>
            <a:off x="777240" y="2148839"/>
            <a:ext cx="1188721" cy="1188721"/>
            <a:chOff x="0" y="0"/>
            <a:chExt cx="1188719" cy="1188719"/>
          </a:xfrm>
        </p:grpSpPr>
        <p:sp>
          <p:nvSpPr>
            <p:cNvPr id="142" name="Shape"/>
            <p:cNvSpPr/>
            <p:nvPr/>
          </p:nvSpPr>
          <p:spPr>
            <a:xfrm>
              <a:off x="0" y="0"/>
              <a:ext cx="1188721" cy="11887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0800"/>
                  </a:moveTo>
                  <a:lnTo>
                    <a:pt x="6480" y="0"/>
                  </a:lnTo>
                  <a:lnTo>
                    <a:pt x="15120" y="0"/>
                  </a:lnTo>
                  <a:lnTo>
                    <a:pt x="21600" y="10800"/>
                  </a:lnTo>
                  <a:lnTo>
                    <a:pt x="15120" y="21600"/>
                  </a:lnTo>
                  <a:lnTo>
                    <a:pt x="6480" y="21600"/>
                  </a:lnTo>
                  <a:close/>
                </a:path>
              </a:pathLst>
            </a:custGeom>
            <a:solidFill>
              <a:srgbClr val="E31B23"/>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143" name="05"/>
            <p:cNvSpPr txBox="1"/>
            <p:nvPr/>
          </p:nvSpPr>
          <p:spPr>
            <a:xfrm>
              <a:off x="376115" y="365759"/>
              <a:ext cx="436490" cy="457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lvl1pPr algn="ctr">
                <a:defRPr b="1" sz="3000">
                  <a:solidFill>
                    <a:srgbClr val="FFFFFF"/>
                  </a:solidFill>
                  <a:latin typeface="Archivo"/>
                  <a:ea typeface="Archivo"/>
                  <a:cs typeface="Archivo"/>
                  <a:sym typeface="Archivo"/>
                </a:defRPr>
              </a:lvl1pPr>
            </a:lstStyle>
            <a:p>
              <a:pPr/>
              <a:r>
                <a:t>05</a:t>
              </a:r>
            </a:p>
          </p:txBody>
        </p:sp>
      </p:grpSp>
      <p:sp>
        <p:nvSpPr>
          <p:cNvPr id="145" name="TextBox 3"/>
          <p:cNvSpPr txBox="1"/>
          <p:nvPr/>
        </p:nvSpPr>
        <p:spPr>
          <a:xfrm>
            <a:off x="640079" y="3520440"/>
            <a:ext cx="3931922" cy="520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02000"/>
              </a:lnSpc>
              <a:defRPr b="1" sz="3400">
                <a:solidFill>
                  <a:srgbClr val="4C0F16"/>
                </a:solidFill>
                <a:latin typeface="Archivo"/>
                <a:ea typeface="Archivo"/>
                <a:cs typeface="Archivo"/>
                <a:sym typeface="Archivo"/>
              </a:defRPr>
            </a:lvl1pPr>
          </a:lstStyle>
          <a:p>
            <a:pPr/>
            <a:r>
              <a:t>Belonging.</a:t>
            </a:r>
          </a:p>
        </p:txBody>
      </p:sp>
      <p:sp>
        <p:nvSpPr>
          <p:cNvPr id="146" name="Rectangle 4"/>
          <p:cNvSpPr/>
          <p:nvPr/>
        </p:nvSpPr>
        <p:spPr>
          <a:xfrm>
            <a:off x="5029200" y="1280159"/>
            <a:ext cx="19050" cy="4206242"/>
          </a:xfrm>
          <a:prstGeom prst="rect">
            <a:avLst/>
          </a:prstGeom>
          <a:solidFill>
            <a:srgbClr val="D9CFC4"/>
          </a:solidFill>
          <a:ln w="12700">
            <a:miter lim="400000"/>
          </a:ln>
        </p:spPr>
        <p:txBody>
          <a:bodyPr lIns="45719" rIns="45719" anchor="ctr"/>
          <a:lstStyle/>
          <a:p>
            <a:pPr algn="ctr">
              <a:defRPr>
                <a:solidFill>
                  <a:srgbClr val="FFFFFF"/>
                </a:solidFill>
              </a:defRPr>
            </a:pPr>
          </a:p>
        </p:txBody>
      </p:sp>
      <p:sp>
        <p:nvSpPr>
          <p:cNvPr id="147" name="TextBox 5"/>
          <p:cNvSpPr txBox="1"/>
          <p:nvPr/>
        </p:nvSpPr>
        <p:spPr>
          <a:xfrm>
            <a:off x="5486399" y="2331720"/>
            <a:ext cx="5852162" cy="1625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35000"/>
              </a:lnSpc>
              <a:defRPr sz="1700">
                <a:solidFill>
                  <a:srgbClr val="6A2429"/>
                </a:solidFill>
                <a:latin typeface="Archivo"/>
                <a:ea typeface="Archivo"/>
                <a:cs typeface="Archivo"/>
                <a:sym typeface="Archivo"/>
              </a:defRPr>
            </a:lvl1pPr>
          </a:lstStyle>
          <a:p>
            <a:pPr/>
            <a:r>
              <a:t>Entrepreneurs carry a quiet isolation — faithful in the pew, but unable to bring their whole selves. They need one table where the business questions and the faith questions sit in the same conversation, not two rooms that never talk to each other.</a:t>
            </a:r>
          </a:p>
        </p:txBody>
      </p:sp>
      <p:sp>
        <p:nvSpPr>
          <p:cNvPr id="148" name="TextBox 6"/>
          <p:cNvSpPr txBox="1"/>
          <p:nvPr/>
        </p:nvSpPr>
        <p:spPr>
          <a:xfrm>
            <a:off x="777240" y="6263640"/>
            <a:ext cx="2522612" cy="1651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b="1" spc="150" sz="1100">
                <a:solidFill>
                  <a:srgbClr val="4C0F16"/>
                </a:solidFill>
                <a:latin typeface="Archivo"/>
                <a:ea typeface="Archivo"/>
                <a:cs typeface="Archivo"/>
                <a:sym typeface="Archivo"/>
              </a:defRPr>
            </a:lvl1pPr>
          </a:lstStyle>
          <a:p>
            <a:pPr/>
            <a:r>
              <a:t>FOUNDER'S TABLE NETWORK</a:t>
            </a:r>
          </a:p>
        </p:txBody>
      </p:sp>
      <p:sp>
        <p:nvSpPr>
          <p:cNvPr id="149" name="TextBox 7"/>
          <p:cNvSpPr txBox="1"/>
          <p:nvPr/>
        </p:nvSpPr>
        <p:spPr>
          <a:xfrm>
            <a:off x="10789919" y="6263640"/>
            <a:ext cx="109728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r">
              <a:defRPr b="1" spc="100" sz="1300">
                <a:solidFill>
                  <a:srgbClr val="8A6A68"/>
                </a:solidFill>
                <a:latin typeface="Archivo"/>
                <a:ea typeface="Archivo"/>
                <a:cs typeface="Archivo"/>
                <a:sym typeface="Archivo"/>
              </a:defRPr>
            </a:lvl1pPr>
          </a:lstStyle>
          <a:p>
            <a:pPr/>
            <a:r>
              <a:t>6 / 13</a:t>
            </a:r>
          </a:p>
        </p:txBody>
      </p:sp>
    </p:spTree>
  </p:cSld>
  <p:clrMapOvr>
    <a:masterClrMapping/>
  </p:clrMapOvr>
  <p:transition xmlns:p14="http://schemas.microsoft.com/office/powerpoint/2010/main" spd="med" advClick="1"/>
</p:sld>
</file>

<file path=ppt/slides/slide7.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8EDE5"/>
        </a:solidFill>
      </p:bgPr>
    </p:bg>
    <p:spTree>
      <p:nvGrpSpPr>
        <p:cNvPr id="1" name=""/>
        <p:cNvGrpSpPr/>
        <p:nvPr/>
      </p:nvGrpSpPr>
      <p:grpSpPr>
        <a:xfrm>
          <a:off x="0" y="0"/>
          <a:ext cx="0" cy="0"/>
          <a:chOff x="0" y="0"/>
          <a:chExt cx="0" cy="0"/>
        </a:xfrm>
      </p:grpSpPr>
      <p:sp>
        <p:nvSpPr>
          <p:cNvPr id="151" name="TextBox 1"/>
          <p:cNvSpPr txBox="1"/>
          <p:nvPr/>
        </p:nvSpPr>
        <p:spPr>
          <a:xfrm>
            <a:off x="777240" y="502919"/>
            <a:ext cx="5486401"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pc="320" sz="1500">
                <a:solidFill>
                  <a:srgbClr val="8A6A68"/>
                </a:solidFill>
                <a:latin typeface="Archivo"/>
                <a:ea typeface="Archivo"/>
                <a:cs typeface="Archivo"/>
                <a:sym typeface="Archivo"/>
              </a:defRPr>
            </a:lvl1pPr>
          </a:lstStyle>
          <a:p>
            <a:pPr/>
            <a:r>
              <a:t>THE WHY</a:t>
            </a:r>
          </a:p>
        </p:txBody>
      </p:sp>
      <p:grpSp>
        <p:nvGrpSpPr>
          <p:cNvPr id="154" name="Hexagon 2"/>
          <p:cNvGrpSpPr/>
          <p:nvPr/>
        </p:nvGrpSpPr>
        <p:grpSpPr>
          <a:xfrm>
            <a:off x="777240" y="2148839"/>
            <a:ext cx="1188721" cy="1188721"/>
            <a:chOff x="0" y="0"/>
            <a:chExt cx="1188719" cy="1188719"/>
          </a:xfrm>
        </p:grpSpPr>
        <p:sp>
          <p:nvSpPr>
            <p:cNvPr id="152" name="Shape"/>
            <p:cNvSpPr/>
            <p:nvPr/>
          </p:nvSpPr>
          <p:spPr>
            <a:xfrm>
              <a:off x="0" y="0"/>
              <a:ext cx="1188721" cy="1188721"/>
            </a:xfrm>
            <a:custGeom>
              <a:avLst/>
              <a:gdLst/>
              <a:ahLst/>
              <a:cxnLst>
                <a:cxn ang="0">
                  <a:pos x="wd2" y="hd2"/>
                </a:cxn>
                <a:cxn ang="5400000">
                  <a:pos x="wd2" y="hd2"/>
                </a:cxn>
                <a:cxn ang="10800000">
                  <a:pos x="wd2" y="hd2"/>
                </a:cxn>
                <a:cxn ang="16200000">
                  <a:pos x="wd2" y="hd2"/>
                </a:cxn>
              </a:cxnLst>
              <a:rect l="0" t="0" r="r" b="b"/>
              <a:pathLst>
                <a:path w="21600" h="21600" fill="norm" stroke="1" extrusionOk="0">
                  <a:moveTo>
                    <a:pt x="0" y="10800"/>
                  </a:moveTo>
                  <a:lnTo>
                    <a:pt x="6480" y="0"/>
                  </a:lnTo>
                  <a:lnTo>
                    <a:pt x="15120" y="0"/>
                  </a:lnTo>
                  <a:lnTo>
                    <a:pt x="21600" y="10800"/>
                  </a:lnTo>
                  <a:lnTo>
                    <a:pt x="15120" y="21600"/>
                  </a:lnTo>
                  <a:lnTo>
                    <a:pt x="6480" y="21600"/>
                  </a:lnTo>
                  <a:close/>
                </a:path>
              </a:pathLst>
            </a:custGeom>
            <a:solidFill>
              <a:srgbClr val="E31B23"/>
            </a:solidFill>
            <a:ln w="12700" cap="flat">
              <a:noFill/>
              <a:miter lim="400000"/>
            </a:ln>
            <a:effectLst/>
          </p:spPr>
          <p:txBody>
            <a:bodyPr wrap="square" lIns="45719" tIns="45719" rIns="45719" bIns="45719" numCol="1" anchor="ctr">
              <a:noAutofit/>
            </a:bodyPr>
            <a:lstStyle/>
            <a:p>
              <a:pPr algn="ctr">
                <a:defRPr>
                  <a:solidFill>
                    <a:srgbClr val="FFFFFF"/>
                  </a:solidFill>
                </a:defRPr>
              </a:pPr>
            </a:p>
          </p:txBody>
        </p:sp>
        <p:sp>
          <p:nvSpPr>
            <p:cNvPr id="153" name="06"/>
            <p:cNvSpPr txBox="1"/>
            <p:nvPr/>
          </p:nvSpPr>
          <p:spPr>
            <a:xfrm>
              <a:off x="376115" y="365759"/>
              <a:ext cx="436490" cy="457201"/>
            </a:xfrm>
            <a:prstGeom prst="rect">
              <a:avLst/>
            </a:prstGeom>
            <a:noFill/>
            <a:ln w="12700" cap="flat">
              <a:noFill/>
              <a:miter lim="400000"/>
            </a:ln>
            <a:effectLst/>
            <a:extLst>
              <a:ext uri="{C572A759-6A51-4108-AA02-DFA0A04FC94B}">
                <ma14:wrappingTextBoxFlag xmlns:ma14="http://schemas.microsoft.com/office/mac/drawingml/2011/main" val="1"/>
              </a:ext>
            </a:extLst>
          </p:spPr>
          <p:txBody>
            <a:bodyPr wrap="none" lIns="0" tIns="0" rIns="0" bIns="0" numCol="1" anchor="ctr">
              <a:spAutoFit/>
            </a:bodyPr>
            <a:lstStyle>
              <a:lvl1pPr algn="ctr">
                <a:defRPr b="1" sz="3000">
                  <a:solidFill>
                    <a:srgbClr val="FFFFFF"/>
                  </a:solidFill>
                  <a:latin typeface="Archivo"/>
                  <a:ea typeface="Archivo"/>
                  <a:cs typeface="Archivo"/>
                  <a:sym typeface="Archivo"/>
                </a:defRPr>
              </a:lvl1pPr>
            </a:lstStyle>
            <a:p>
              <a:pPr/>
              <a:r>
                <a:t>06</a:t>
              </a:r>
            </a:p>
          </p:txBody>
        </p:sp>
      </p:grpSp>
      <p:sp>
        <p:nvSpPr>
          <p:cNvPr id="155" name="TextBox 3"/>
          <p:cNvSpPr txBox="1"/>
          <p:nvPr/>
        </p:nvSpPr>
        <p:spPr>
          <a:xfrm>
            <a:off x="640079" y="3520440"/>
            <a:ext cx="3931922" cy="520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02000"/>
              </a:lnSpc>
              <a:defRPr b="1" sz="3400">
                <a:solidFill>
                  <a:srgbClr val="4C0F16"/>
                </a:solidFill>
                <a:latin typeface="Archivo"/>
                <a:ea typeface="Archivo"/>
                <a:cs typeface="Archivo"/>
                <a:sym typeface="Archivo"/>
              </a:defRPr>
            </a:lvl1pPr>
          </a:lstStyle>
          <a:p>
            <a:pPr/>
            <a:r>
              <a:t>Momentum.</a:t>
            </a:r>
          </a:p>
        </p:txBody>
      </p:sp>
      <p:sp>
        <p:nvSpPr>
          <p:cNvPr id="156" name="Rectangle 4"/>
          <p:cNvSpPr/>
          <p:nvPr/>
        </p:nvSpPr>
        <p:spPr>
          <a:xfrm>
            <a:off x="5029200" y="1280159"/>
            <a:ext cx="19050" cy="4206242"/>
          </a:xfrm>
          <a:prstGeom prst="rect">
            <a:avLst/>
          </a:prstGeom>
          <a:solidFill>
            <a:srgbClr val="D9CFC4"/>
          </a:solidFill>
          <a:ln w="12700">
            <a:miter lim="400000"/>
          </a:ln>
        </p:spPr>
        <p:txBody>
          <a:bodyPr lIns="45719" rIns="45719" anchor="ctr"/>
          <a:lstStyle/>
          <a:p>
            <a:pPr algn="ctr">
              <a:defRPr>
                <a:solidFill>
                  <a:srgbClr val="FFFFFF"/>
                </a:solidFill>
              </a:defRPr>
            </a:pPr>
          </a:p>
        </p:txBody>
      </p:sp>
      <p:sp>
        <p:nvSpPr>
          <p:cNvPr id="157" name="TextBox 5"/>
          <p:cNvSpPr txBox="1"/>
          <p:nvPr/>
        </p:nvSpPr>
        <p:spPr>
          <a:xfrm>
            <a:off x="5486399" y="2331720"/>
            <a:ext cx="5852162" cy="1282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35000"/>
              </a:lnSpc>
              <a:defRPr sz="1700">
                <a:solidFill>
                  <a:srgbClr val="6A2429"/>
                </a:solidFill>
                <a:latin typeface="Archivo"/>
                <a:ea typeface="Archivo"/>
                <a:cs typeface="Archivo"/>
                <a:sym typeface="Archivo"/>
              </a:defRPr>
            </a:lvl1pPr>
          </a:lstStyle>
          <a:p>
            <a:pPr/>
            <a:r>
              <a:t>Entrepreneurs connect people, build relationships, and move things forward wherever they go. That kind of momentum is exactly what your church needs to reach the heart of your community.</a:t>
            </a:r>
          </a:p>
        </p:txBody>
      </p:sp>
      <p:sp>
        <p:nvSpPr>
          <p:cNvPr id="158" name="Rectangle 6"/>
          <p:cNvSpPr/>
          <p:nvPr/>
        </p:nvSpPr>
        <p:spPr>
          <a:xfrm>
            <a:off x="5486400" y="4160520"/>
            <a:ext cx="5486400" cy="12701"/>
          </a:xfrm>
          <a:prstGeom prst="rect">
            <a:avLst/>
          </a:prstGeom>
          <a:solidFill>
            <a:srgbClr val="D9CFC4"/>
          </a:solidFill>
          <a:ln w="12700">
            <a:miter lim="400000"/>
          </a:ln>
        </p:spPr>
        <p:txBody>
          <a:bodyPr lIns="45719" rIns="45719" anchor="ctr"/>
          <a:lstStyle/>
          <a:p>
            <a:pPr algn="ctr">
              <a:defRPr>
                <a:solidFill>
                  <a:srgbClr val="FFFFFF"/>
                </a:solidFill>
              </a:defRPr>
            </a:pPr>
          </a:p>
        </p:txBody>
      </p:sp>
      <p:sp>
        <p:nvSpPr>
          <p:cNvPr id="159" name="TextBox 7"/>
          <p:cNvSpPr txBox="1"/>
          <p:nvPr/>
        </p:nvSpPr>
        <p:spPr>
          <a:xfrm>
            <a:off x="5486399" y="4343400"/>
            <a:ext cx="5852162" cy="657225"/>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25000"/>
              </a:lnSpc>
              <a:defRPr b="1" sz="1900">
                <a:solidFill>
                  <a:srgbClr val="4C0F16"/>
                </a:solidFill>
                <a:latin typeface="Archivo"/>
                <a:ea typeface="Archivo"/>
                <a:cs typeface="Archivo"/>
                <a:sym typeface="Archivo"/>
              </a:defRPr>
            </a:lvl1pPr>
          </a:lstStyle>
          <a:p>
            <a:pPr/>
            <a:r>
              <a:t>Discipling entrepreneurs is discipling the future of your church.</a:t>
            </a:r>
          </a:p>
        </p:txBody>
      </p:sp>
      <p:sp>
        <p:nvSpPr>
          <p:cNvPr id="160" name="TextBox 8"/>
          <p:cNvSpPr txBox="1"/>
          <p:nvPr/>
        </p:nvSpPr>
        <p:spPr>
          <a:xfrm>
            <a:off x="777240" y="6263640"/>
            <a:ext cx="2522612" cy="1651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b="1" spc="150" sz="1100">
                <a:solidFill>
                  <a:srgbClr val="4C0F16"/>
                </a:solidFill>
                <a:latin typeface="Archivo"/>
                <a:ea typeface="Archivo"/>
                <a:cs typeface="Archivo"/>
                <a:sym typeface="Archivo"/>
              </a:defRPr>
            </a:lvl1pPr>
          </a:lstStyle>
          <a:p>
            <a:pPr/>
            <a:r>
              <a:t>FOUNDER'S TABLE NETWORK</a:t>
            </a:r>
          </a:p>
        </p:txBody>
      </p:sp>
      <p:sp>
        <p:nvSpPr>
          <p:cNvPr id="161" name="TextBox 9"/>
          <p:cNvSpPr txBox="1"/>
          <p:nvPr/>
        </p:nvSpPr>
        <p:spPr>
          <a:xfrm>
            <a:off x="10789919" y="6263640"/>
            <a:ext cx="109728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r">
              <a:defRPr b="1" spc="100" sz="1300">
                <a:solidFill>
                  <a:srgbClr val="8A6A68"/>
                </a:solidFill>
                <a:latin typeface="Archivo"/>
                <a:ea typeface="Archivo"/>
                <a:cs typeface="Archivo"/>
                <a:sym typeface="Archivo"/>
              </a:defRPr>
            </a:lvl1pPr>
          </a:lstStyle>
          <a:p>
            <a:pPr/>
            <a:r>
              <a:t>7 / 13</a:t>
            </a:r>
          </a:p>
        </p:txBody>
      </p:sp>
    </p:spTree>
  </p:cSld>
  <p:clrMapOvr>
    <a:masterClrMapping/>
  </p:clrMapOvr>
  <p:transition xmlns:p14="http://schemas.microsoft.com/office/powerpoint/2010/main" spd="med" advClick="1"/>
</p:sld>
</file>

<file path=ppt/slides/slide8.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4C0F16"/>
        </a:solidFill>
      </p:bgPr>
    </p:bg>
    <p:spTree>
      <p:nvGrpSpPr>
        <p:cNvPr id="1" name=""/>
        <p:cNvGrpSpPr/>
        <p:nvPr/>
      </p:nvGrpSpPr>
      <p:grpSpPr>
        <a:xfrm>
          <a:off x="0" y="0"/>
          <a:ext cx="0" cy="0"/>
          <a:chOff x="0" y="0"/>
          <a:chExt cx="0" cy="0"/>
        </a:xfrm>
      </p:grpSpPr>
      <p:sp>
        <p:nvSpPr>
          <p:cNvPr id="163" name="TextBox 1"/>
          <p:cNvSpPr txBox="1"/>
          <p:nvPr/>
        </p:nvSpPr>
        <p:spPr>
          <a:xfrm>
            <a:off x="777240" y="502919"/>
            <a:ext cx="5486401"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pc="320" sz="1500">
                <a:solidFill>
                  <a:srgbClr val="F5837B"/>
                </a:solidFill>
                <a:latin typeface="Archivo"/>
                <a:ea typeface="Archivo"/>
                <a:cs typeface="Archivo"/>
                <a:sym typeface="Archivo"/>
              </a:defRPr>
            </a:lvl1pPr>
          </a:lstStyle>
          <a:p>
            <a:pPr/>
            <a:r>
              <a:t>THE GRANT</a:t>
            </a:r>
          </a:p>
        </p:txBody>
      </p:sp>
      <p:sp>
        <p:nvSpPr>
          <p:cNvPr id="164" name="TextBox 2"/>
          <p:cNvSpPr txBox="1"/>
          <p:nvPr/>
        </p:nvSpPr>
        <p:spPr>
          <a:xfrm>
            <a:off x="777239" y="1051560"/>
            <a:ext cx="9875522" cy="1889760"/>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p>
            <a:pPr>
              <a:lnSpc>
                <a:spcPct val="104999"/>
              </a:lnSpc>
              <a:defRPr b="1" sz="4000">
                <a:solidFill>
                  <a:srgbClr val="FDF6F1"/>
                </a:solidFill>
                <a:latin typeface="Archivo"/>
                <a:ea typeface="Archivo"/>
                <a:cs typeface="Archivo"/>
                <a:sym typeface="Archivo"/>
              </a:defRPr>
            </a:pPr>
            <a:r>
              <a:t>A grant built to gather and</a:t>
            </a:r>
          </a:p>
          <a:p>
            <a:pPr>
              <a:lnSpc>
                <a:spcPct val="104999"/>
              </a:lnSpc>
              <a:defRPr b="1" sz="4000">
                <a:solidFill>
                  <a:srgbClr val="FDF6F1"/>
                </a:solidFill>
                <a:latin typeface="Archivo"/>
                <a:ea typeface="Archivo"/>
                <a:cs typeface="Archivo"/>
                <a:sym typeface="Archivo"/>
              </a:defRPr>
            </a:pPr>
            <a:r>
              <a:t>equip the entrepreneurs</a:t>
            </a:r>
          </a:p>
          <a:p>
            <a:pPr>
              <a:lnSpc>
                <a:spcPct val="104999"/>
              </a:lnSpc>
              <a:defRPr b="1" sz="4000">
                <a:solidFill>
                  <a:srgbClr val="FDF6F1"/>
                </a:solidFill>
                <a:latin typeface="Archivo"/>
                <a:ea typeface="Archivo"/>
                <a:cs typeface="Archivo"/>
                <a:sym typeface="Archivo"/>
              </a:defRPr>
            </a:pPr>
            <a:r>
              <a:t>already in your church.</a:t>
            </a:r>
          </a:p>
        </p:txBody>
      </p:sp>
      <p:sp>
        <p:nvSpPr>
          <p:cNvPr id="165" name="Rectangle 3"/>
          <p:cNvSpPr/>
          <p:nvPr/>
        </p:nvSpPr>
        <p:spPr>
          <a:xfrm>
            <a:off x="795527" y="3246120"/>
            <a:ext cx="1005840" cy="50801"/>
          </a:xfrm>
          <a:prstGeom prst="rect">
            <a:avLst/>
          </a:prstGeom>
          <a:solidFill>
            <a:srgbClr val="E31B23"/>
          </a:solidFill>
          <a:ln w="12700">
            <a:miter lim="400000"/>
          </a:ln>
        </p:spPr>
        <p:txBody>
          <a:bodyPr lIns="45719" rIns="45719" anchor="ctr"/>
          <a:lstStyle/>
          <a:p>
            <a:pPr algn="ctr">
              <a:defRPr>
                <a:solidFill>
                  <a:srgbClr val="FFFFFF"/>
                </a:solidFill>
              </a:defRPr>
            </a:pPr>
          </a:p>
        </p:txBody>
      </p:sp>
      <p:sp>
        <p:nvSpPr>
          <p:cNvPr id="166" name="TextBox 4"/>
          <p:cNvSpPr txBox="1"/>
          <p:nvPr/>
        </p:nvSpPr>
        <p:spPr>
          <a:xfrm>
            <a:off x="777240" y="3520440"/>
            <a:ext cx="8961120" cy="5080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sz="1700">
                <a:solidFill>
                  <a:srgbClr val="E9D5CB"/>
                </a:solidFill>
                <a:latin typeface="Archivo"/>
                <a:ea typeface="Archivo"/>
                <a:cs typeface="Archivo"/>
                <a:sym typeface="Archivo"/>
              </a:defRPr>
            </a:lvl1pPr>
          </a:lstStyle>
          <a:p>
            <a:pPr/>
            <a:r>
              <a:t>$6,500 in funding and ready-made resources to run a kickoff dinner and an 8-week discipleship study — no fundraising required.</a:t>
            </a:r>
          </a:p>
        </p:txBody>
      </p:sp>
      <p:sp>
        <p:nvSpPr>
          <p:cNvPr id="167" name="TextBox 5"/>
          <p:cNvSpPr txBox="1"/>
          <p:nvPr/>
        </p:nvSpPr>
        <p:spPr>
          <a:xfrm>
            <a:off x="777240" y="6263640"/>
            <a:ext cx="2522612" cy="1651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b="1" spc="150" sz="1100">
                <a:solidFill>
                  <a:srgbClr val="FDF6F1"/>
                </a:solidFill>
                <a:latin typeface="Archivo"/>
                <a:ea typeface="Archivo"/>
                <a:cs typeface="Archivo"/>
                <a:sym typeface="Archivo"/>
              </a:defRPr>
            </a:lvl1pPr>
          </a:lstStyle>
          <a:p>
            <a:pPr/>
            <a:r>
              <a:t>FOUNDER'S TABLE NETWORK</a:t>
            </a:r>
          </a:p>
        </p:txBody>
      </p:sp>
      <p:sp>
        <p:nvSpPr>
          <p:cNvPr id="168" name="TextBox 6"/>
          <p:cNvSpPr txBox="1"/>
          <p:nvPr/>
        </p:nvSpPr>
        <p:spPr>
          <a:xfrm>
            <a:off x="10789919" y="6263640"/>
            <a:ext cx="109728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r">
              <a:defRPr b="1" spc="100" sz="1300">
                <a:solidFill>
                  <a:srgbClr val="FDF6F1"/>
                </a:solidFill>
                <a:latin typeface="Archivo"/>
                <a:ea typeface="Archivo"/>
                <a:cs typeface="Archivo"/>
                <a:sym typeface="Archivo"/>
              </a:defRPr>
            </a:lvl1pPr>
          </a:lstStyle>
          <a:p>
            <a:pPr/>
            <a:r>
              <a:t>8 / 13</a:t>
            </a:r>
          </a:p>
        </p:txBody>
      </p:sp>
    </p:spTree>
  </p:cSld>
  <p:clrMapOvr>
    <a:masterClrMapping/>
  </p:clrMapOvr>
  <p:transition xmlns:p14="http://schemas.microsoft.com/office/powerpoint/2010/main" spd="med" advClick="1"/>
</p:sld>
</file>

<file path=ppt/slides/slide9.xml><?xml version="1.0" encoding="utf-8"?>
<p:sld xmlns:a="http://schemas.openxmlformats.org/drawingml/2006/main" xmlns:r="http://schemas.openxmlformats.org/officeDocument/2006/relationships" xmlns:p="http://schemas.openxmlformats.org/presentationml/2006/main" xmlns:m="http://schemas.openxmlformats.org/officeDocument/2006/math" xmlns:a14="http://schemas.microsoft.com/office/drawing/2010/main" showMasterSp="1" showMasterPhAnim="1">
  <p:cSld>
    <p:bg>
      <p:bgPr>
        <a:solidFill>
          <a:srgbClr val="F8EDE5"/>
        </a:solidFill>
      </p:bgPr>
    </p:bg>
    <p:spTree>
      <p:nvGrpSpPr>
        <p:cNvPr id="1" name=""/>
        <p:cNvGrpSpPr/>
        <p:nvPr/>
      </p:nvGrpSpPr>
      <p:grpSpPr>
        <a:xfrm>
          <a:off x="0" y="0"/>
          <a:ext cx="0" cy="0"/>
          <a:chOff x="0" y="0"/>
          <a:chExt cx="0" cy="0"/>
        </a:xfrm>
      </p:grpSpPr>
      <p:sp>
        <p:nvSpPr>
          <p:cNvPr id="170" name="TextBox 1"/>
          <p:cNvSpPr txBox="1"/>
          <p:nvPr/>
        </p:nvSpPr>
        <p:spPr>
          <a:xfrm>
            <a:off x="777240" y="502919"/>
            <a:ext cx="5486401" cy="2286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pc="320" sz="1500">
                <a:solidFill>
                  <a:srgbClr val="8A6A68"/>
                </a:solidFill>
                <a:latin typeface="Archivo"/>
                <a:ea typeface="Archivo"/>
                <a:cs typeface="Archivo"/>
                <a:sym typeface="Archivo"/>
              </a:defRPr>
            </a:lvl1pPr>
          </a:lstStyle>
          <a:p>
            <a:pPr/>
            <a:r>
              <a:t>THE GRANT</a:t>
            </a:r>
          </a:p>
        </p:txBody>
      </p:sp>
      <p:sp>
        <p:nvSpPr>
          <p:cNvPr id="171" name="TextBox 2"/>
          <p:cNvSpPr txBox="1"/>
          <p:nvPr/>
        </p:nvSpPr>
        <p:spPr>
          <a:xfrm>
            <a:off x="777240" y="960119"/>
            <a:ext cx="8686801" cy="5207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defRPr b="1" sz="3400">
                <a:solidFill>
                  <a:srgbClr val="4C0F16"/>
                </a:solidFill>
                <a:latin typeface="Archivo"/>
                <a:ea typeface="Archivo"/>
                <a:cs typeface="Archivo"/>
                <a:sym typeface="Archivo"/>
              </a:defRPr>
            </a:lvl1pPr>
          </a:lstStyle>
          <a:p>
            <a:pPr/>
            <a:r>
              <a:t>What it covers.</a:t>
            </a:r>
          </a:p>
        </p:txBody>
      </p:sp>
      <p:sp>
        <p:nvSpPr>
          <p:cNvPr id="172" name="Rectangle 3"/>
          <p:cNvSpPr/>
          <p:nvPr/>
        </p:nvSpPr>
        <p:spPr>
          <a:xfrm>
            <a:off x="795527" y="1783079"/>
            <a:ext cx="1005840" cy="50801"/>
          </a:xfrm>
          <a:prstGeom prst="rect">
            <a:avLst/>
          </a:prstGeom>
          <a:solidFill>
            <a:srgbClr val="E31B23"/>
          </a:solidFill>
          <a:ln w="12700">
            <a:miter lim="400000"/>
          </a:ln>
        </p:spPr>
        <p:txBody>
          <a:bodyPr lIns="45719" rIns="45719" anchor="ctr"/>
          <a:lstStyle/>
          <a:p>
            <a:pPr algn="ctr">
              <a:defRPr>
                <a:solidFill>
                  <a:srgbClr val="FFFFFF"/>
                </a:solidFill>
              </a:defRPr>
            </a:pPr>
          </a:p>
        </p:txBody>
      </p:sp>
      <p:sp>
        <p:nvSpPr>
          <p:cNvPr id="173" name="Oval 4"/>
          <p:cNvSpPr/>
          <p:nvPr/>
        </p:nvSpPr>
        <p:spPr>
          <a:xfrm>
            <a:off x="822960" y="2414016"/>
            <a:ext cx="128017" cy="128017"/>
          </a:xfrm>
          <a:prstGeom prst="ellipse">
            <a:avLst/>
          </a:prstGeom>
          <a:solidFill>
            <a:srgbClr val="E31B23"/>
          </a:solidFill>
          <a:ln w="12700">
            <a:miter lim="400000"/>
          </a:ln>
        </p:spPr>
        <p:txBody>
          <a:bodyPr lIns="45719" rIns="45719" anchor="ctr"/>
          <a:lstStyle/>
          <a:p>
            <a:pPr algn="ctr">
              <a:defRPr>
                <a:solidFill>
                  <a:srgbClr val="FFFFFF"/>
                </a:solidFill>
              </a:defRPr>
            </a:pPr>
          </a:p>
        </p:txBody>
      </p:sp>
      <p:sp>
        <p:nvSpPr>
          <p:cNvPr id="174" name="TextBox 5"/>
          <p:cNvSpPr txBox="1"/>
          <p:nvPr/>
        </p:nvSpPr>
        <p:spPr>
          <a:xfrm>
            <a:off x="1143000" y="2285999"/>
            <a:ext cx="9601200" cy="2921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0000"/>
              </a:lnSpc>
              <a:defRPr sz="1900">
                <a:solidFill>
                  <a:srgbClr val="6A2429"/>
                </a:solidFill>
                <a:latin typeface="Archivo"/>
                <a:ea typeface="Archivo"/>
                <a:cs typeface="Archivo"/>
                <a:sym typeface="Archivo"/>
              </a:defRPr>
            </a:lvl1pPr>
          </a:lstStyle>
          <a:p>
            <a:pPr/>
            <a:r>
              <a:t>A leadership development cohort for pastoring entrepreneurs</a:t>
            </a:r>
          </a:p>
        </p:txBody>
      </p:sp>
      <p:sp>
        <p:nvSpPr>
          <p:cNvPr id="175" name="Oval 6"/>
          <p:cNvSpPr/>
          <p:nvPr/>
        </p:nvSpPr>
        <p:spPr>
          <a:xfrm>
            <a:off x="822960" y="2980944"/>
            <a:ext cx="128017" cy="128017"/>
          </a:xfrm>
          <a:prstGeom prst="ellipse">
            <a:avLst/>
          </a:prstGeom>
          <a:solidFill>
            <a:srgbClr val="E31B23"/>
          </a:solidFill>
          <a:ln w="12700">
            <a:miter lim="400000"/>
          </a:ln>
        </p:spPr>
        <p:txBody>
          <a:bodyPr lIns="45719" rIns="45719" anchor="ctr"/>
          <a:lstStyle/>
          <a:p>
            <a:pPr algn="ctr">
              <a:defRPr>
                <a:solidFill>
                  <a:srgbClr val="FFFFFF"/>
                </a:solidFill>
              </a:defRPr>
            </a:pPr>
          </a:p>
        </p:txBody>
      </p:sp>
      <p:sp>
        <p:nvSpPr>
          <p:cNvPr id="176" name="TextBox 7"/>
          <p:cNvSpPr txBox="1"/>
          <p:nvPr/>
        </p:nvSpPr>
        <p:spPr>
          <a:xfrm>
            <a:off x="1143000" y="2852927"/>
            <a:ext cx="9601200" cy="2921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0000"/>
              </a:lnSpc>
              <a:defRPr sz="1900">
                <a:solidFill>
                  <a:srgbClr val="6A2429"/>
                </a:solidFill>
                <a:latin typeface="Archivo"/>
                <a:ea typeface="Archivo"/>
                <a:cs typeface="Archivo"/>
                <a:sym typeface="Archivo"/>
              </a:defRPr>
            </a:lvl1pPr>
          </a:lstStyle>
          <a:p>
            <a:pPr/>
            <a:r>
              <a:t>Facilitator training and coaching</a:t>
            </a:r>
          </a:p>
        </p:txBody>
      </p:sp>
      <p:sp>
        <p:nvSpPr>
          <p:cNvPr id="177" name="Oval 8"/>
          <p:cNvSpPr/>
          <p:nvPr/>
        </p:nvSpPr>
        <p:spPr>
          <a:xfrm>
            <a:off x="822960" y="3547871"/>
            <a:ext cx="128017" cy="128017"/>
          </a:xfrm>
          <a:prstGeom prst="ellipse">
            <a:avLst/>
          </a:prstGeom>
          <a:solidFill>
            <a:srgbClr val="E31B23"/>
          </a:solidFill>
          <a:ln w="12700">
            <a:miter lim="400000"/>
          </a:ln>
        </p:spPr>
        <p:txBody>
          <a:bodyPr lIns="45719" rIns="45719" anchor="ctr"/>
          <a:lstStyle/>
          <a:p>
            <a:pPr algn="ctr">
              <a:defRPr>
                <a:solidFill>
                  <a:srgbClr val="FFFFFF"/>
                </a:solidFill>
              </a:defRPr>
            </a:pPr>
          </a:p>
        </p:txBody>
      </p:sp>
      <p:sp>
        <p:nvSpPr>
          <p:cNvPr id="178" name="TextBox 9"/>
          <p:cNvSpPr txBox="1"/>
          <p:nvPr/>
        </p:nvSpPr>
        <p:spPr>
          <a:xfrm>
            <a:off x="1143000" y="3419855"/>
            <a:ext cx="9601200" cy="2921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0000"/>
              </a:lnSpc>
              <a:defRPr sz="1900">
                <a:solidFill>
                  <a:srgbClr val="6A2429"/>
                </a:solidFill>
                <a:latin typeface="Archivo"/>
                <a:ea typeface="Archivo"/>
                <a:cs typeface="Archivo"/>
                <a:sym typeface="Archivo"/>
              </a:defRPr>
            </a:lvl1pPr>
          </a:lstStyle>
          <a:p>
            <a:pPr/>
            <a:r>
              <a:t>A training manual and discussion guides</a:t>
            </a:r>
          </a:p>
        </p:txBody>
      </p:sp>
      <p:sp>
        <p:nvSpPr>
          <p:cNvPr id="179" name="Oval 10"/>
          <p:cNvSpPr/>
          <p:nvPr/>
        </p:nvSpPr>
        <p:spPr>
          <a:xfrm>
            <a:off x="822960" y="4114800"/>
            <a:ext cx="128017" cy="128016"/>
          </a:xfrm>
          <a:prstGeom prst="ellipse">
            <a:avLst/>
          </a:prstGeom>
          <a:solidFill>
            <a:srgbClr val="E31B23"/>
          </a:solidFill>
          <a:ln w="12700">
            <a:miter lim="400000"/>
          </a:ln>
        </p:spPr>
        <p:txBody>
          <a:bodyPr lIns="45719" rIns="45719" anchor="ctr"/>
          <a:lstStyle/>
          <a:p>
            <a:pPr algn="ctr">
              <a:defRPr>
                <a:solidFill>
                  <a:srgbClr val="FFFFFF"/>
                </a:solidFill>
              </a:defRPr>
            </a:pPr>
          </a:p>
        </p:txBody>
      </p:sp>
      <p:sp>
        <p:nvSpPr>
          <p:cNvPr id="180" name="TextBox 11"/>
          <p:cNvSpPr txBox="1"/>
          <p:nvPr/>
        </p:nvSpPr>
        <p:spPr>
          <a:xfrm>
            <a:off x="1143000" y="3986784"/>
            <a:ext cx="9601200" cy="2921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0000"/>
              </a:lnSpc>
              <a:defRPr sz="1900">
                <a:solidFill>
                  <a:srgbClr val="6A2429"/>
                </a:solidFill>
                <a:latin typeface="Archivo"/>
                <a:ea typeface="Archivo"/>
                <a:cs typeface="Archivo"/>
                <a:sym typeface="Archivo"/>
              </a:defRPr>
            </a:lvl1pPr>
          </a:lstStyle>
          <a:p>
            <a:pPr/>
            <a:r>
              <a:t>Printed journals for every participant</a:t>
            </a:r>
          </a:p>
        </p:txBody>
      </p:sp>
      <p:sp>
        <p:nvSpPr>
          <p:cNvPr id="181" name="Oval 14"/>
          <p:cNvSpPr/>
          <p:nvPr/>
        </p:nvSpPr>
        <p:spPr>
          <a:xfrm>
            <a:off x="822960" y="4689855"/>
            <a:ext cx="128017" cy="128017"/>
          </a:xfrm>
          <a:prstGeom prst="ellipse">
            <a:avLst/>
          </a:prstGeom>
          <a:solidFill>
            <a:srgbClr val="E31B23"/>
          </a:solidFill>
          <a:ln w="12700">
            <a:miter lim="400000"/>
          </a:ln>
        </p:spPr>
        <p:txBody>
          <a:bodyPr lIns="45719" rIns="45719" anchor="ctr"/>
          <a:lstStyle/>
          <a:p>
            <a:pPr algn="ctr">
              <a:defRPr>
                <a:solidFill>
                  <a:srgbClr val="FFFFFF"/>
                </a:solidFill>
              </a:defRPr>
            </a:pPr>
          </a:p>
        </p:txBody>
      </p:sp>
      <p:sp>
        <p:nvSpPr>
          <p:cNvPr id="182" name="TextBox 15"/>
          <p:cNvSpPr txBox="1"/>
          <p:nvPr/>
        </p:nvSpPr>
        <p:spPr>
          <a:xfrm>
            <a:off x="1143000" y="4561840"/>
            <a:ext cx="9601200" cy="2921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0000"/>
              </a:lnSpc>
              <a:defRPr sz="1900">
                <a:solidFill>
                  <a:srgbClr val="6A2429"/>
                </a:solidFill>
                <a:latin typeface="Archivo"/>
                <a:ea typeface="Archivo"/>
                <a:cs typeface="Archivo"/>
                <a:sym typeface="Archivo"/>
              </a:defRPr>
            </a:lvl1pPr>
          </a:lstStyle>
          <a:p>
            <a:pPr/>
            <a:r>
              <a:t>A discipleship assessment report</a:t>
            </a:r>
          </a:p>
        </p:txBody>
      </p:sp>
      <p:sp>
        <p:nvSpPr>
          <p:cNvPr id="183" name="Oval 16"/>
          <p:cNvSpPr/>
          <p:nvPr/>
        </p:nvSpPr>
        <p:spPr>
          <a:xfrm>
            <a:off x="822960" y="5256784"/>
            <a:ext cx="128017" cy="128017"/>
          </a:xfrm>
          <a:prstGeom prst="ellipse">
            <a:avLst/>
          </a:prstGeom>
          <a:solidFill>
            <a:srgbClr val="E31B23"/>
          </a:solidFill>
          <a:ln w="12700">
            <a:miter lim="400000"/>
          </a:ln>
        </p:spPr>
        <p:txBody>
          <a:bodyPr lIns="45719" rIns="45719" anchor="ctr"/>
          <a:lstStyle/>
          <a:p>
            <a:pPr algn="ctr">
              <a:defRPr>
                <a:solidFill>
                  <a:srgbClr val="FFFFFF"/>
                </a:solidFill>
              </a:defRPr>
            </a:pPr>
          </a:p>
        </p:txBody>
      </p:sp>
      <p:sp>
        <p:nvSpPr>
          <p:cNvPr id="184" name="TextBox 17"/>
          <p:cNvSpPr txBox="1"/>
          <p:nvPr/>
        </p:nvSpPr>
        <p:spPr>
          <a:xfrm>
            <a:off x="1143000" y="5128767"/>
            <a:ext cx="9601200" cy="2921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nSpc>
                <a:spcPct val="110000"/>
              </a:lnSpc>
              <a:defRPr sz="1900">
                <a:solidFill>
                  <a:srgbClr val="6A2429"/>
                </a:solidFill>
                <a:latin typeface="Archivo"/>
                <a:ea typeface="Archivo"/>
                <a:cs typeface="Archivo"/>
                <a:sym typeface="Archivo"/>
              </a:defRPr>
            </a:lvl1pPr>
          </a:lstStyle>
          <a:p>
            <a:pPr/>
            <a:r>
              <a:t>T-shirts for pastors and facilitators</a:t>
            </a:r>
          </a:p>
        </p:txBody>
      </p:sp>
      <p:sp>
        <p:nvSpPr>
          <p:cNvPr id="185" name="TextBox 18"/>
          <p:cNvSpPr txBox="1"/>
          <p:nvPr/>
        </p:nvSpPr>
        <p:spPr>
          <a:xfrm>
            <a:off x="777240" y="6263640"/>
            <a:ext cx="2522612" cy="165101"/>
          </a:xfrm>
          <a:prstGeom prst="rect">
            <a:avLst/>
          </a:prstGeom>
          <a:ln w="12700">
            <a:miter lim="400000"/>
          </a:ln>
          <a:extLst>
            <a:ext uri="{C572A759-6A51-4108-AA02-DFA0A04FC94B}">
              <ma14:wrappingTextBoxFlag xmlns:ma14="http://schemas.microsoft.com/office/mac/drawingml/2011/main" val="1"/>
            </a:ext>
          </a:extLst>
        </p:spPr>
        <p:txBody>
          <a:bodyPr wrap="none" lIns="0" tIns="0" rIns="0" bIns="0">
            <a:spAutoFit/>
          </a:bodyPr>
          <a:lstStyle>
            <a:lvl1pPr>
              <a:defRPr b="1" spc="150" sz="1100">
                <a:solidFill>
                  <a:srgbClr val="4C0F16"/>
                </a:solidFill>
                <a:latin typeface="Archivo"/>
                <a:ea typeface="Archivo"/>
                <a:cs typeface="Archivo"/>
                <a:sym typeface="Archivo"/>
              </a:defRPr>
            </a:lvl1pPr>
          </a:lstStyle>
          <a:p>
            <a:pPr/>
            <a:r>
              <a:t>FOUNDER'S TABLE NETWORK</a:t>
            </a:r>
          </a:p>
        </p:txBody>
      </p:sp>
      <p:sp>
        <p:nvSpPr>
          <p:cNvPr id="186" name="TextBox 19"/>
          <p:cNvSpPr txBox="1"/>
          <p:nvPr/>
        </p:nvSpPr>
        <p:spPr>
          <a:xfrm>
            <a:off x="10789919" y="6263640"/>
            <a:ext cx="1097281" cy="203201"/>
          </a:xfrm>
          <a:prstGeom prst="rect">
            <a:avLst/>
          </a:prstGeom>
          <a:ln w="12700">
            <a:miter lim="400000"/>
          </a:ln>
          <a:extLst>
            <a:ext uri="{C572A759-6A51-4108-AA02-DFA0A04FC94B}">
              <ma14:wrappingTextBoxFlag xmlns:ma14="http://schemas.microsoft.com/office/mac/drawingml/2011/main" val="1"/>
            </a:ext>
          </a:extLst>
        </p:spPr>
        <p:txBody>
          <a:bodyPr lIns="0" tIns="0" rIns="0" bIns="0">
            <a:spAutoFit/>
          </a:bodyPr>
          <a:lstStyle>
            <a:lvl1pPr algn="r">
              <a:defRPr b="1" spc="100" sz="1300">
                <a:solidFill>
                  <a:srgbClr val="8A6A68"/>
                </a:solidFill>
                <a:latin typeface="Archivo"/>
                <a:ea typeface="Archivo"/>
                <a:cs typeface="Archivo"/>
                <a:sym typeface="Archivo"/>
              </a:defRPr>
            </a:lvl1pPr>
          </a:lstStyle>
          <a:p>
            <a:pPr/>
            <a:r>
              <a:t>9 / 13</a:t>
            </a:r>
          </a:p>
        </p:txBody>
      </p:sp>
    </p:spTree>
  </p:cSld>
  <p:clrMapOvr>
    <a:masterClrMapping/>
  </p:clrMapOvr>
  <p:transition xmlns:p14="http://schemas.microsoft.com/office/powerpoint/2010/main" spd="med" advClick="1"/>
</p:sld>
</file>

<file path=ppt/theme/theme1.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ppt/theme/theme2.xml><?xml version="1.0" encoding="utf-8"?>
<a:theme xmlns:a="http://schemas.openxmlformats.org/drawingml/2006/main" xmlns:r="http://schemas.openxmlformats.org/officeDocument/2006/relationships" name="Office Theme">
  <a:themeElements>
    <a:clrScheme name="Office Theme">
      <a:dk1>
        <a:srgbClr val="000000"/>
      </a:dk1>
      <a:lt1>
        <a:srgbClr val="FFFFFF"/>
      </a:lt1>
      <a:dk2>
        <a:srgbClr val="A7A7A7"/>
      </a:dk2>
      <a:lt2>
        <a:srgbClr val="535353"/>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FF00FF"/>
      </a:folHlink>
    </a:clrScheme>
    <a:fontScheme name="Office Theme">
      <a:majorFont>
        <a:latin typeface="Calibri"/>
        <a:ea typeface="Calibri"/>
        <a:cs typeface="Calibri"/>
      </a:majorFont>
      <a:minorFont>
        <a:latin typeface="Helvetica"/>
        <a:ea typeface="Helvetica"/>
        <a:cs typeface="Helvetica"/>
      </a:minorFont>
    </a:fontScheme>
    <a:fmtScheme name="Office Them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3000" dir="5400000">
              <a:srgbClr val="000000">
                <a:alpha val="35000"/>
              </a:srgbClr>
            </a:outerShdw>
          </a:effectLst>
        </a:effectStyle>
        <a:effectStyle>
          <a:effectLst>
            <a:outerShdw sx="100000" sy="100000" kx="0" ky="0" algn="b" rotWithShape="0" blurRad="38100" dist="20000" dir="5400000">
              <a:srgbClr val="000000">
                <a:alpha val="38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FFFFFF"/>
        </a:solidFill>
        <a:ln w="25400" cap="flat">
          <a:solidFill>
            <a:schemeClr val="accent1"/>
          </a:solidFill>
          <a:prstDash val="solid"/>
          <a:round/>
        </a:ln>
        <a:effectLst>
          <a:outerShdw sx="100000" sy="100000" kx="0" ky="0" algn="b" rotWithShape="0" blurRad="38100" dist="23000" dir="5400000">
            <a:srgbClr val="000000">
              <a:alpha val="35000"/>
            </a:srgbClr>
          </a:outerShdw>
        </a:effectLst>
        <a:sp3d/>
      </a:spPr>
      <a:bodyPr rot="0" spcFirstLastPara="1" vertOverflow="overflow" horzOverflow="overflow" vert="horz" wrap="square" lIns="45719" tIns="45719" rIns="45719" bIns="45719" numCol="1" spcCol="38100" rtlCol="0" anchor="ctr"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spDef>
    <a:lnDef>
      <a:spPr>
        <a:noFill/>
        <a:ln w="25400" cap="flat">
          <a:solidFill>
            <a:schemeClr val="accent1"/>
          </a:solidFill>
          <a:prstDash val="solid"/>
          <a:round/>
        </a:ln>
        <a:effectLst>
          <a:outerShdw sx="100000" sy="100000" kx="0" ky="0" algn="b" rotWithShape="0" blurRad="38100" dist="20000" dir="5400000">
            <a:srgbClr val="000000">
              <a:alpha val="38000"/>
            </a:srgbClr>
          </a:outerShdw>
        </a:effectLst>
        <a:sp3d/>
      </a:spPr>
      <a:bodyPr rot="0" spcFirstLastPara="1" vertOverflow="overflow" horzOverflow="overflow" vert="horz" wrap="square" lIns="91439" tIns="45719" rIns="91439" bIns="45719" numCol="1" spcCol="38100" rtlCol="0" anchor="t" upright="0">
        <a:noAutofit/>
      </a:bodyPr>
      <a:lstStyle>
        <a:def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lnDef>
    <a:txDef>
      <a:spPr>
        <a:noFill/>
        <a:ln w="12700" cap="flat">
          <a:noFill/>
          <a:miter lim="400000"/>
        </a:ln>
        <a:effectLst/>
        <a:sp3d/>
      </a:spPr>
      <a:bodyPr rot="0" spcFirstLastPara="1" vertOverflow="overflow" horzOverflow="overflow" vert="horz" wrap="square" lIns="45719" tIns="45719" rIns="45719" bIns="45719" numCol="1" spcCol="38100" rtlCol="0" anchor="t" upright="0">
        <a:spAutoFit/>
      </a:bodyPr>
      <a:lstStyle>
        <a:defPPr marL="0" marR="0" indent="0" algn="l" defTabSz="457200" rtl="0" fontAlgn="auto" latinLnBrk="0"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latin typeface="+mj-lt"/>
            <a:ea typeface="+mj-ea"/>
            <a:cs typeface="+mj-cs"/>
            <a:sym typeface="Calibri"/>
          </a:defRPr>
        </a:defPPr>
        <a:lvl1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b="0" baseline="0" cap="none" i="0" spc="0" strike="noStrike" sz="1800" u="none" kumimoji="0" normalizeH="0">
            <a:ln>
              <a:noFill/>
            </a:ln>
            <a:solidFill>
              <a:srgbClr val="000000"/>
            </a:solidFill>
            <a:effectLst/>
            <a:uFillTx/>
          </a:defRPr>
        </a:lvl9pPr>
      </a:lstStyle>
      <a:style>
        <a:lnRef idx="0"/>
        <a:fillRef idx="0"/>
        <a:effectRef idx="0"/>
        <a:fontRef idx="none"/>
      </a:style>
    </a:txDef>
  </a:objectDefaults>
</a:theme>
</file>

<file path=docProps/app.xml><?xml version="1.0" encoding="utf-8"?>
<Properties xmlns="http://schemas.openxmlformats.org/officeDocument/2006/extended-properties" xmlns:vt="http://schemas.openxmlformats.org/officeDocument/2006/docPropsVTypes"/>
</file>

<file path=docProps/core.xml><?xml version="1.0" encoding="utf-8"?>
<cp:coreProperties xmlns:cp="http://schemas.openxmlformats.org/package/2006/metadata/core-properties" xmlns:dc="http://purl.org/dc/elements/1.1/" xmlns:dcterms="http://purl.org/dc/terms/" xmlns:xsi="http://www.w3.org/2001/XMLSchema-instance"/>
</file>